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9" r:id="rId4"/>
    <p:sldId id="261" r:id="rId5"/>
    <p:sldId id="260" r:id="rId6"/>
    <p:sldId id="262" r:id="rId7"/>
    <p:sldId id="263" r:id="rId8"/>
    <p:sldId id="279" r:id="rId9"/>
    <p:sldId id="280" r:id="rId10"/>
    <p:sldId id="289" r:id="rId11"/>
    <p:sldId id="264" r:id="rId12"/>
    <p:sldId id="267" r:id="rId13"/>
    <p:sldId id="268" r:id="rId14"/>
    <p:sldId id="265" r:id="rId15"/>
    <p:sldId id="269" r:id="rId16"/>
    <p:sldId id="270" r:id="rId17"/>
    <p:sldId id="274" r:id="rId18"/>
    <p:sldId id="275" r:id="rId19"/>
    <p:sldId id="300" r:id="rId20"/>
    <p:sldId id="290" r:id="rId21"/>
    <p:sldId id="278" r:id="rId22"/>
    <p:sldId id="286" r:id="rId23"/>
    <p:sldId id="271" r:id="rId24"/>
    <p:sldId id="293" r:id="rId25"/>
    <p:sldId id="291" r:id="rId26"/>
    <p:sldId id="288" r:id="rId27"/>
    <p:sldId id="301" r:id="rId28"/>
    <p:sldId id="302" r:id="rId29"/>
    <p:sldId id="303" r:id="rId30"/>
    <p:sldId id="294" r:id="rId31"/>
    <p:sldId id="295" r:id="rId32"/>
    <p:sldId id="272" r:id="rId33"/>
    <p:sldId id="296" r:id="rId34"/>
    <p:sldId id="297" r:id="rId35"/>
    <p:sldId id="282" r:id="rId36"/>
    <p:sldId id="298" r:id="rId37"/>
    <p:sldId id="29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0000"/>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5743"/>
    <p:restoredTop sz="94595"/>
  </p:normalViewPr>
  <p:slideViewPr>
    <p:cSldViewPr snapToGrid="0" snapToObjects="1">
      <p:cViewPr>
        <p:scale>
          <a:sx n="45" d="100"/>
          <a:sy n="45" d="100"/>
        </p:scale>
        <p:origin x="1544" y="1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EDCD5-8BF2-9245-A0D5-F24C14E24A7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E807CA97-2780-B14A-9995-D64166A35283}">
      <dgm:prSet phldrT="[Text]" custT="1"/>
      <dgm:spPr>
        <a:solidFill>
          <a:schemeClr val="bg1"/>
        </a:solidFill>
        <a:ln w="28575">
          <a:solidFill>
            <a:schemeClr val="tx1"/>
          </a:solidFill>
        </a:ln>
      </dgm:spPr>
      <dgm:t>
        <a:bodyPr/>
        <a:lstStyle/>
        <a:p>
          <a:r>
            <a:rPr lang="en-US" sz="2000" dirty="0">
              <a:solidFill>
                <a:schemeClr val="tx1"/>
              </a:solidFill>
              <a:latin typeface="Avenir Book" panose="02000503020000020003" pitchFamily="2" charset="0"/>
            </a:rPr>
            <a:t>1. Not all Muslims are fasting during Ramadan</a:t>
          </a:r>
        </a:p>
      </dgm:t>
    </dgm:pt>
    <dgm:pt modelId="{505CEE27-3114-7C45-AF95-CEDC959DD00A}" type="parTrans" cxnId="{EF942BAA-B354-344A-9DF2-313E5919EF6F}">
      <dgm:prSet/>
      <dgm:spPr/>
      <dgm:t>
        <a:bodyPr/>
        <a:lstStyle/>
        <a:p>
          <a:endParaRPr lang="en-US"/>
        </a:p>
      </dgm:t>
    </dgm:pt>
    <dgm:pt modelId="{79F28CEA-0151-6D44-AA2C-6483B4C61C83}" type="sibTrans" cxnId="{EF942BAA-B354-344A-9DF2-313E5919EF6F}">
      <dgm:prSet/>
      <dgm:spPr/>
      <dgm:t>
        <a:bodyPr/>
        <a:lstStyle/>
        <a:p>
          <a:endParaRPr lang="en-US"/>
        </a:p>
      </dgm:t>
    </dgm:pt>
    <dgm:pt modelId="{5BC17424-C075-FC4A-866D-182C9EE5B43C}">
      <dgm:prSet phldrT="[Text]" custT="1"/>
      <dgm:spPr>
        <a:solidFill>
          <a:schemeClr val="bg2">
            <a:alpha val="90000"/>
          </a:schemeClr>
        </a:solidFill>
      </dgm:spPr>
      <dgm:t>
        <a:bodyPr/>
        <a:lstStyle/>
        <a:p>
          <a:r>
            <a:rPr lang="en-US" sz="1700" dirty="0">
              <a:solidFill>
                <a:schemeClr val="tx1"/>
              </a:solidFill>
              <a:latin typeface="Avenir Book" panose="02000503020000020003" pitchFamily="2" charset="0"/>
            </a:rPr>
            <a:t>If a Muslim is not fasting, it does not necessarily mean they do not want to. </a:t>
          </a:r>
        </a:p>
      </dgm:t>
    </dgm:pt>
    <dgm:pt modelId="{B287600E-FB41-E548-9243-4A093909E2A5}" type="parTrans" cxnId="{CDBF6A0B-07DE-3346-8225-3B79C1C2FBCC}">
      <dgm:prSet/>
      <dgm:spPr/>
      <dgm:t>
        <a:bodyPr/>
        <a:lstStyle/>
        <a:p>
          <a:endParaRPr lang="en-US"/>
        </a:p>
      </dgm:t>
    </dgm:pt>
    <dgm:pt modelId="{29B019BF-E364-FD4C-9FFD-4973CA260AEE}" type="sibTrans" cxnId="{CDBF6A0B-07DE-3346-8225-3B79C1C2FBCC}">
      <dgm:prSet/>
      <dgm:spPr/>
      <dgm:t>
        <a:bodyPr/>
        <a:lstStyle/>
        <a:p>
          <a:endParaRPr lang="en-US"/>
        </a:p>
      </dgm:t>
    </dgm:pt>
    <dgm:pt modelId="{C2BCC873-1F3A-BA4F-8394-033554C11D18}">
      <dgm:prSet phldrT="[Text]" custT="1"/>
      <dgm:spPr>
        <a:solidFill>
          <a:schemeClr val="bg1"/>
        </a:solidFill>
        <a:ln w="28575">
          <a:solidFill>
            <a:schemeClr val="tx1"/>
          </a:solidFill>
        </a:ln>
      </dgm:spPr>
      <dgm:t>
        <a:bodyPr/>
        <a:lstStyle/>
        <a:p>
          <a:r>
            <a:rPr lang="en-US" sz="2000" b="0" dirty="0">
              <a:solidFill>
                <a:schemeClr val="tx1"/>
              </a:solidFill>
              <a:latin typeface="Avenir Book" panose="02000503020000020003" pitchFamily="2" charset="0"/>
            </a:rPr>
            <a:t>2. Ramadan is more than just fasting from food and water</a:t>
          </a:r>
        </a:p>
      </dgm:t>
    </dgm:pt>
    <dgm:pt modelId="{3B5C1303-C35B-E040-9B93-3416C97DFB63}" type="parTrans" cxnId="{FFB57577-8E2F-0D4A-A7E3-DF4B980810C6}">
      <dgm:prSet/>
      <dgm:spPr/>
      <dgm:t>
        <a:bodyPr/>
        <a:lstStyle/>
        <a:p>
          <a:endParaRPr lang="en-US"/>
        </a:p>
      </dgm:t>
    </dgm:pt>
    <dgm:pt modelId="{ECDC6D88-63F5-1044-8CA5-17ED2D7F1349}" type="sibTrans" cxnId="{FFB57577-8E2F-0D4A-A7E3-DF4B980810C6}">
      <dgm:prSet/>
      <dgm:spPr/>
      <dgm:t>
        <a:bodyPr/>
        <a:lstStyle/>
        <a:p>
          <a:endParaRPr lang="en-US"/>
        </a:p>
      </dgm:t>
    </dgm:pt>
    <dgm:pt modelId="{57336985-12D2-064B-900D-0DACD1B8D6DB}">
      <dgm:prSet phldrT="[Text]" custT="1"/>
      <dgm:spPr>
        <a:solidFill>
          <a:schemeClr val="bg2">
            <a:alpha val="90000"/>
          </a:schemeClr>
        </a:solidFill>
      </dgm:spPr>
      <dgm:t>
        <a:bodyPr/>
        <a:lstStyle/>
        <a:p>
          <a:r>
            <a:rPr lang="en-US" sz="2000" dirty="0">
              <a:latin typeface="Avenir Book" panose="02000503020000020003" pitchFamily="2" charset="0"/>
            </a:rPr>
            <a:t>Ramadan also involves fasting from negative thoughts and actions including sexual activities and cursing </a:t>
          </a:r>
        </a:p>
      </dgm:t>
    </dgm:pt>
    <dgm:pt modelId="{799C017C-8F0D-5A4B-AE6A-D2987B949154}" type="parTrans" cxnId="{BF7115BD-4A1E-C64C-8F3C-008B120A79B8}">
      <dgm:prSet/>
      <dgm:spPr/>
      <dgm:t>
        <a:bodyPr/>
        <a:lstStyle/>
        <a:p>
          <a:endParaRPr lang="en-US"/>
        </a:p>
      </dgm:t>
    </dgm:pt>
    <dgm:pt modelId="{D72E56C5-1DAC-6E4C-9CAC-D5C4CAFE5248}" type="sibTrans" cxnId="{BF7115BD-4A1E-C64C-8F3C-008B120A79B8}">
      <dgm:prSet/>
      <dgm:spPr/>
      <dgm:t>
        <a:bodyPr/>
        <a:lstStyle/>
        <a:p>
          <a:endParaRPr lang="en-US"/>
        </a:p>
      </dgm:t>
    </dgm:pt>
    <dgm:pt modelId="{1E451626-99F2-5645-885B-1DB1D448A040}">
      <dgm:prSet phldrT="[Text]" custT="1"/>
      <dgm:spPr>
        <a:solidFill>
          <a:schemeClr val="bg1"/>
        </a:solidFill>
        <a:ln w="28575">
          <a:solidFill>
            <a:schemeClr val="tx1"/>
          </a:solidFill>
        </a:ln>
      </dgm:spPr>
      <dgm:t>
        <a:bodyPr/>
        <a:lstStyle/>
        <a:p>
          <a:r>
            <a:rPr lang="en-US" sz="2000" dirty="0">
              <a:solidFill>
                <a:schemeClr val="tx1"/>
              </a:solidFill>
              <a:latin typeface="Avenir Book" panose="02000503020000020003" pitchFamily="2" charset="0"/>
            </a:rPr>
            <a:t>3. Ramadan carries great spiritual importance</a:t>
          </a:r>
        </a:p>
      </dgm:t>
    </dgm:pt>
    <dgm:pt modelId="{AB5DB5A3-E735-F04B-9CDD-E1C13EA6AAD7}" type="parTrans" cxnId="{6F7B7AC8-8F19-1943-B62F-CFA147C84850}">
      <dgm:prSet/>
      <dgm:spPr/>
      <dgm:t>
        <a:bodyPr/>
        <a:lstStyle/>
        <a:p>
          <a:endParaRPr lang="en-US"/>
        </a:p>
      </dgm:t>
    </dgm:pt>
    <dgm:pt modelId="{61870E82-6CDA-8B45-A309-99264874594F}" type="sibTrans" cxnId="{6F7B7AC8-8F19-1943-B62F-CFA147C84850}">
      <dgm:prSet/>
      <dgm:spPr/>
      <dgm:t>
        <a:bodyPr/>
        <a:lstStyle/>
        <a:p>
          <a:endParaRPr lang="en-US"/>
        </a:p>
      </dgm:t>
    </dgm:pt>
    <dgm:pt modelId="{8205076C-03AE-774D-8855-08EBE4183B5A}">
      <dgm:prSet phldrT="[Text]" custT="1"/>
      <dgm:spPr>
        <a:solidFill>
          <a:schemeClr val="bg2">
            <a:alpha val="90000"/>
          </a:schemeClr>
        </a:solidFill>
      </dgm:spPr>
      <dgm:t>
        <a:bodyPr/>
        <a:lstStyle/>
        <a:p>
          <a:r>
            <a:rPr lang="en-US" sz="1800" dirty="0">
              <a:latin typeface="Avenir Book" panose="02000503020000020003" pitchFamily="2" charset="0"/>
            </a:rPr>
            <a:t>Although understanding poverty may be part of the reason people fast, fasting was ordained on Muslims to help them achieve greater “</a:t>
          </a:r>
          <a:r>
            <a:rPr lang="en-US" sz="1800" dirty="0" err="1">
              <a:latin typeface="Avenir Book" panose="02000503020000020003" pitchFamily="2" charset="0"/>
            </a:rPr>
            <a:t>Taqwa</a:t>
          </a:r>
          <a:r>
            <a:rPr lang="en-US" sz="1800" dirty="0">
              <a:latin typeface="Avenir Book" panose="02000503020000020003" pitchFamily="2" charset="0"/>
            </a:rPr>
            <a:t>” or God-consciousness. </a:t>
          </a:r>
        </a:p>
      </dgm:t>
    </dgm:pt>
    <dgm:pt modelId="{279552D7-0349-6F4D-B93B-D7BF9E680D33}" type="parTrans" cxnId="{44DCADA5-9233-394E-A4D0-68FFE8CE8EAC}">
      <dgm:prSet/>
      <dgm:spPr/>
      <dgm:t>
        <a:bodyPr/>
        <a:lstStyle/>
        <a:p>
          <a:endParaRPr lang="en-US"/>
        </a:p>
      </dgm:t>
    </dgm:pt>
    <dgm:pt modelId="{F70BCBC1-E312-034D-838E-90514EA91C24}" type="sibTrans" cxnId="{44DCADA5-9233-394E-A4D0-68FFE8CE8EAC}">
      <dgm:prSet/>
      <dgm:spPr/>
      <dgm:t>
        <a:bodyPr/>
        <a:lstStyle/>
        <a:p>
          <a:endParaRPr lang="en-US"/>
        </a:p>
      </dgm:t>
    </dgm:pt>
    <dgm:pt modelId="{846D6223-281A-7340-8BE4-0569F05667B4}">
      <dgm:prSet phldrT="[Text]" custT="1"/>
      <dgm:spPr>
        <a:solidFill>
          <a:schemeClr val="bg2">
            <a:alpha val="90000"/>
          </a:schemeClr>
        </a:solidFill>
      </dgm:spPr>
      <dgm:t>
        <a:bodyPr/>
        <a:lstStyle/>
        <a:p>
          <a:r>
            <a:rPr lang="en-US" sz="1700" b="0" i="0" dirty="0">
              <a:latin typeface="Avenir Book" panose="02000503020000020003" pitchFamily="2" charset="0"/>
            </a:rPr>
            <a:t>Most scholars agree that elderly, pregnant, nursing or menstruating, people, ill people, and travelers are exempted from fasting</a:t>
          </a:r>
          <a:endParaRPr lang="en-US" sz="1700" dirty="0">
            <a:solidFill>
              <a:schemeClr val="tx1"/>
            </a:solidFill>
            <a:latin typeface="Avenir Book" panose="02000503020000020003" pitchFamily="2" charset="0"/>
          </a:endParaRPr>
        </a:p>
      </dgm:t>
    </dgm:pt>
    <dgm:pt modelId="{479AF971-8028-134C-8E81-71AD6565B04E}" type="parTrans" cxnId="{1F8578FB-5281-FB46-9A12-2E93BE96FB3D}">
      <dgm:prSet/>
      <dgm:spPr/>
      <dgm:t>
        <a:bodyPr/>
        <a:lstStyle/>
        <a:p>
          <a:endParaRPr lang="en-US"/>
        </a:p>
      </dgm:t>
    </dgm:pt>
    <dgm:pt modelId="{A9A60D07-BC0B-9F4D-8DFF-1386D5F65AB9}" type="sibTrans" cxnId="{1F8578FB-5281-FB46-9A12-2E93BE96FB3D}">
      <dgm:prSet/>
      <dgm:spPr/>
      <dgm:t>
        <a:bodyPr/>
        <a:lstStyle/>
        <a:p>
          <a:endParaRPr lang="en-US"/>
        </a:p>
      </dgm:t>
    </dgm:pt>
    <dgm:pt modelId="{D864058C-75A2-E94E-9AB4-1E66D2978BBF}">
      <dgm:prSet phldrT="[Text]" custT="1"/>
      <dgm:spPr>
        <a:solidFill>
          <a:schemeClr val="bg2">
            <a:alpha val="90000"/>
          </a:schemeClr>
        </a:solidFill>
      </dgm:spPr>
      <dgm:t>
        <a:bodyPr/>
        <a:lstStyle/>
        <a:p>
          <a:r>
            <a:rPr lang="en-US" sz="1800" dirty="0">
              <a:latin typeface="Avenir Book" panose="02000503020000020003" pitchFamily="2" charset="0"/>
            </a:rPr>
            <a:t>By avoiding basic necessities, Muslims are able to concentrate on worship and gratitude. </a:t>
          </a:r>
        </a:p>
      </dgm:t>
    </dgm:pt>
    <dgm:pt modelId="{B29D78FE-D905-F444-885D-B31C6D7692D8}" type="parTrans" cxnId="{751E2CEC-F321-D144-94A5-9DAE5F952FFA}">
      <dgm:prSet/>
      <dgm:spPr/>
      <dgm:t>
        <a:bodyPr/>
        <a:lstStyle/>
        <a:p>
          <a:endParaRPr lang="en-US"/>
        </a:p>
      </dgm:t>
    </dgm:pt>
    <dgm:pt modelId="{9859994B-BB81-2448-8694-116AD736E75D}" type="sibTrans" cxnId="{751E2CEC-F321-D144-94A5-9DAE5F952FFA}">
      <dgm:prSet/>
      <dgm:spPr/>
      <dgm:t>
        <a:bodyPr/>
        <a:lstStyle/>
        <a:p>
          <a:endParaRPr lang="en-US"/>
        </a:p>
      </dgm:t>
    </dgm:pt>
    <dgm:pt modelId="{E9A8B81E-73C6-8740-8C3D-D64D882C18F6}" type="pres">
      <dgm:prSet presAssocID="{509EDCD5-8BF2-9245-A0D5-F24C14E24A7E}" presName="Name0" presStyleCnt="0">
        <dgm:presLayoutVars>
          <dgm:dir/>
          <dgm:animLvl val="lvl"/>
          <dgm:resizeHandles val="exact"/>
        </dgm:presLayoutVars>
      </dgm:prSet>
      <dgm:spPr/>
    </dgm:pt>
    <dgm:pt modelId="{9024E314-D3CA-E34E-AAFF-6BDDF1E1764C}" type="pres">
      <dgm:prSet presAssocID="{E807CA97-2780-B14A-9995-D64166A35283}" presName="linNode" presStyleCnt="0"/>
      <dgm:spPr/>
    </dgm:pt>
    <dgm:pt modelId="{933F0B44-0026-6B4D-90F1-43F4F32FE0AC}" type="pres">
      <dgm:prSet presAssocID="{E807CA97-2780-B14A-9995-D64166A35283}" presName="parentText" presStyleLbl="node1" presStyleIdx="0" presStyleCnt="3">
        <dgm:presLayoutVars>
          <dgm:chMax val="1"/>
          <dgm:bulletEnabled val="1"/>
        </dgm:presLayoutVars>
      </dgm:prSet>
      <dgm:spPr/>
    </dgm:pt>
    <dgm:pt modelId="{13B82022-1B9A-D44A-A25A-661FCBF958F4}" type="pres">
      <dgm:prSet presAssocID="{E807CA97-2780-B14A-9995-D64166A35283}" presName="descendantText" presStyleLbl="alignAccFollowNode1" presStyleIdx="0" presStyleCnt="3" custScaleY="123216">
        <dgm:presLayoutVars>
          <dgm:bulletEnabled val="1"/>
        </dgm:presLayoutVars>
      </dgm:prSet>
      <dgm:spPr/>
    </dgm:pt>
    <dgm:pt modelId="{157AD9DC-EECD-214C-9C29-7180D296D78D}" type="pres">
      <dgm:prSet presAssocID="{79F28CEA-0151-6D44-AA2C-6483B4C61C83}" presName="sp" presStyleCnt="0"/>
      <dgm:spPr/>
    </dgm:pt>
    <dgm:pt modelId="{FE235FBC-FA99-DD4A-AFB3-2122BB2FBD83}" type="pres">
      <dgm:prSet presAssocID="{C2BCC873-1F3A-BA4F-8394-033554C11D18}" presName="linNode" presStyleCnt="0"/>
      <dgm:spPr/>
    </dgm:pt>
    <dgm:pt modelId="{20D52DDF-0950-EC43-96B4-6057AD341B2A}" type="pres">
      <dgm:prSet presAssocID="{C2BCC873-1F3A-BA4F-8394-033554C11D18}" presName="parentText" presStyleLbl="node1" presStyleIdx="1" presStyleCnt="3" custScaleY="82543">
        <dgm:presLayoutVars>
          <dgm:chMax val="1"/>
          <dgm:bulletEnabled val="1"/>
        </dgm:presLayoutVars>
      </dgm:prSet>
      <dgm:spPr/>
    </dgm:pt>
    <dgm:pt modelId="{D1677F13-CD8E-7C4F-886C-CC7C68E8B3E8}" type="pres">
      <dgm:prSet presAssocID="{C2BCC873-1F3A-BA4F-8394-033554C11D18}" presName="descendantText" presStyleLbl="alignAccFollowNode1" presStyleIdx="1" presStyleCnt="3">
        <dgm:presLayoutVars>
          <dgm:bulletEnabled val="1"/>
        </dgm:presLayoutVars>
      </dgm:prSet>
      <dgm:spPr/>
    </dgm:pt>
    <dgm:pt modelId="{C3DFC04A-CADD-1E4D-A134-3B99411413C1}" type="pres">
      <dgm:prSet presAssocID="{ECDC6D88-63F5-1044-8CA5-17ED2D7F1349}" presName="sp" presStyleCnt="0"/>
      <dgm:spPr/>
    </dgm:pt>
    <dgm:pt modelId="{770358FC-3B5B-AA4D-B5D6-3987E714B2B8}" type="pres">
      <dgm:prSet presAssocID="{1E451626-99F2-5645-885B-1DB1D448A040}" presName="linNode" presStyleCnt="0"/>
      <dgm:spPr/>
    </dgm:pt>
    <dgm:pt modelId="{548D7197-A096-754F-872E-B399C932A268}" type="pres">
      <dgm:prSet presAssocID="{1E451626-99F2-5645-885B-1DB1D448A040}" presName="parentText" presStyleLbl="node1" presStyleIdx="2" presStyleCnt="3" custScaleY="130520">
        <dgm:presLayoutVars>
          <dgm:chMax val="1"/>
          <dgm:bulletEnabled val="1"/>
        </dgm:presLayoutVars>
      </dgm:prSet>
      <dgm:spPr/>
    </dgm:pt>
    <dgm:pt modelId="{B0A419A8-213E-1649-97ED-FC0957642977}" type="pres">
      <dgm:prSet presAssocID="{1E451626-99F2-5645-885B-1DB1D448A040}" presName="descendantText" presStyleLbl="alignAccFollowNode1" presStyleIdx="2" presStyleCnt="3" custScaleY="167140">
        <dgm:presLayoutVars>
          <dgm:bulletEnabled val="1"/>
        </dgm:presLayoutVars>
      </dgm:prSet>
      <dgm:spPr/>
    </dgm:pt>
  </dgm:ptLst>
  <dgm:cxnLst>
    <dgm:cxn modelId="{CDBF6A0B-07DE-3346-8225-3B79C1C2FBCC}" srcId="{E807CA97-2780-B14A-9995-D64166A35283}" destId="{5BC17424-C075-FC4A-866D-182C9EE5B43C}" srcOrd="1" destOrd="0" parTransId="{B287600E-FB41-E548-9243-4A093909E2A5}" sibTransId="{29B019BF-E364-FD4C-9FFD-4973CA260AEE}"/>
    <dgm:cxn modelId="{C268C90E-8626-5743-9CA1-98EF71A1FDD9}" type="presOf" srcId="{C2BCC873-1F3A-BA4F-8394-033554C11D18}" destId="{20D52DDF-0950-EC43-96B4-6057AD341B2A}" srcOrd="0" destOrd="0" presId="urn:microsoft.com/office/officeart/2005/8/layout/vList5"/>
    <dgm:cxn modelId="{8FB5D40E-8592-794A-B834-760B95C06547}" type="presOf" srcId="{5BC17424-C075-FC4A-866D-182C9EE5B43C}" destId="{13B82022-1B9A-D44A-A25A-661FCBF958F4}" srcOrd="0" destOrd="1" presId="urn:microsoft.com/office/officeart/2005/8/layout/vList5"/>
    <dgm:cxn modelId="{1CA55F14-E06D-9C48-A63B-032C9A6DE3A2}" type="presOf" srcId="{509EDCD5-8BF2-9245-A0D5-F24C14E24A7E}" destId="{E9A8B81E-73C6-8740-8C3D-D64D882C18F6}" srcOrd="0" destOrd="0" presId="urn:microsoft.com/office/officeart/2005/8/layout/vList5"/>
    <dgm:cxn modelId="{DCCE3127-DC30-494F-890F-72B9BFCA06E5}" type="presOf" srcId="{1E451626-99F2-5645-885B-1DB1D448A040}" destId="{548D7197-A096-754F-872E-B399C932A268}" srcOrd="0" destOrd="0" presId="urn:microsoft.com/office/officeart/2005/8/layout/vList5"/>
    <dgm:cxn modelId="{FFB57577-8E2F-0D4A-A7E3-DF4B980810C6}" srcId="{509EDCD5-8BF2-9245-A0D5-F24C14E24A7E}" destId="{C2BCC873-1F3A-BA4F-8394-033554C11D18}" srcOrd="1" destOrd="0" parTransId="{3B5C1303-C35B-E040-9B93-3416C97DFB63}" sibTransId="{ECDC6D88-63F5-1044-8CA5-17ED2D7F1349}"/>
    <dgm:cxn modelId="{31BD43A0-4E27-7C4B-8AB6-5F06AA9E862F}" type="presOf" srcId="{D864058C-75A2-E94E-9AB4-1E66D2978BBF}" destId="{B0A419A8-213E-1649-97ED-FC0957642977}" srcOrd="0" destOrd="1" presId="urn:microsoft.com/office/officeart/2005/8/layout/vList5"/>
    <dgm:cxn modelId="{44DCADA5-9233-394E-A4D0-68FFE8CE8EAC}" srcId="{1E451626-99F2-5645-885B-1DB1D448A040}" destId="{8205076C-03AE-774D-8855-08EBE4183B5A}" srcOrd="0" destOrd="0" parTransId="{279552D7-0349-6F4D-B93B-D7BF9E680D33}" sibTransId="{F70BCBC1-E312-034D-838E-90514EA91C24}"/>
    <dgm:cxn modelId="{EF942BAA-B354-344A-9DF2-313E5919EF6F}" srcId="{509EDCD5-8BF2-9245-A0D5-F24C14E24A7E}" destId="{E807CA97-2780-B14A-9995-D64166A35283}" srcOrd="0" destOrd="0" parTransId="{505CEE27-3114-7C45-AF95-CEDC959DD00A}" sibTransId="{79F28CEA-0151-6D44-AA2C-6483B4C61C83}"/>
    <dgm:cxn modelId="{04DBD5B3-6728-9947-8410-B61C9EB23683}" type="presOf" srcId="{E807CA97-2780-B14A-9995-D64166A35283}" destId="{933F0B44-0026-6B4D-90F1-43F4F32FE0AC}" srcOrd="0" destOrd="0" presId="urn:microsoft.com/office/officeart/2005/8/layout/vList5"/>
    <dgm:cxn modelId="{BA3A05B6-5652-3F44-B554-4A87BBDAC623}" type="presOf" srcId="{846D6223-281A-7340-8BE4-0569F05667B4}" destId="{13B82022-1B9A-D44A-A25A-661FCBF958F4}" srcOrd="0" destOrd="0" presId="urn:microsoft.com/office/officeart/2005/8/layout/vList5"/>
    <dgm:cxn modelId="{BF7115BD-4A1E-C64C-8F3C-008B120A79B8}" srcId="{C2BCC873-1F3A-BA4F-8394-033554C11D18}" destId="{57336985-12D2-064B-900D-0DACD1B8D6DB}" srcOrd="0" destOrd="0" parTransId="{799C017C-8F0D-5A4B-AE6A-D2987B949154}" sibTransId="{D72E56C5-1DAC-6E4C-9CAC-D5C4CAFE5248}"/>
    <dgm:cxn modelId="{6F7B7AC8-8F19-1943-B62F-CFA147C84850}" srcId="{509EDCD5-8BF2-9245-A0D5-F24C14E24A7E}" destId="{1E451626-99F2-5645-885B-1DB1D448A040}" srcOrd="2" destOrd="0" parTransId="{AB5DB5A3-E735-F04B-9CDD-E1C13EA6AAD7}" sibTransId="{61870E82-6CDA-8B45-A309-99264874594F}"/>
    <dgm:cxn modelId="{4C8AABE8-64EC-8C45-8901-5116689457D5}" type="presOf" srcId="{57336985-12D2-064B-900D-0DACD1B8D6DB}" destId="{D1677F13-CD8E-7C4F-886C-CC7C68E8B3E8}" srcOrd="0" destOrd="0" presId="urn:microsoft.com/office/officeart/2005/8/layout/vList5"/>
    <dgm:cxn modelId="{751E2CEC-F321-D144-94A5-9DAE5F952FFA}" srcId="{1E451626-99F2-5645-885B-1DB1D448A040}" destId="{D864058C-75A2-E94E-9AB4-1E66D2978BBF}" srcOrd="1" destOrd="0" parTransId="{B29D78FE-D905-F444-885D-B31C6D7692D8}" sibTransId="{9859994B-BB81-2448-8694-116AD736E75D}"/>
    <dgm:cxn modelId="{EC3432F1-555D-984D-ACC1-F00654BCD2BA}" type="presOf" srcId="{8205076C-03AE-774D-8855-08EBE4183B5A}" destId="{B0A419A8-213E-1649-97ED-FC0957642977}" srcOrd="0" destOrd="0" presId="urn:microsoft.com/office/officeart/2005/8/layout/vList5"/>
    <dgm:cxn modelId="{1F8578FB-5281-FB46-9A12-2E93BE96FB3D}" srcId="{E807CA97-2780-B14A-9995-D64166A35283}" destId="{846D6223-281A-7340-8BE4-0569F05667B4}" srcOrd="0" destOrd="0" parTransId="{479AF971-8028-134C-8E81-71AD6565B04E}" sibTransId="{A9A60D07-BC0B-9F4D-8DFF-1386D5F65AB9}"/>
    <dgm:cxn modelId="{53EDC081-328C-854E-985D-E5BF5FB9D6F0}" type="presParOf" srcId="{E9A8B81E-73C6-8740-8C3D-D64D882C18F6}" destId="{9024E314-D3CA-E34E-AAFF-6BDDF1E1764C}" srcOrd="0" destOrd="0" presId="urn:microsoft.com/office/officeart/2005/8/layout/vList5"/>
    <dgm:cxn modelId="{8078BF93-AF73-B948-ADA4-20F536C77A40}" type="presParOf" srcId="{9024E314-D3CA-E34E-AAFF-6BDDF1E1764C}" destId="{933F0B44-0026-6B4D-90F1-43F4F32FE0AC}" srcOrd="0" destOrd="0" presId="urn:microsoft.com/office/officeart/2005/8/layout/vList5"/>
    <dgm:cxn modelId="{ED388D55-EED1-944B-82EC-C8A3441C1D1E}" type="presParOf" srcId="{9024E314-D3CA-E34E-AAFF-6BDDF1E1764C}" destId="{13B82022-1B9A-D44A-A25A-661FCBF958F4}" srcOrd="1" destOrd="0" presId="urn:microsoft.com/office/officeart/2005/8/layout/vList5"/>
    <dgm:cxn modelId="{2B6DEE39-8FBB-5F46-9E87-ED9511FEBCED}" type="presParOf" srcId="{E9A8B81E-73C6-8740-8C3D-D64D882C18F6}" destId="{157AD9DC-EECD-214C-9C29-7180D296D78D}" srcOrd="1" destOrd="0" presId="urn:microsoft.com/office/officeart/2005/8/layout/vList5"/>
    <dgm:cxn modelId="{71348CA7-DE57-3F41-AA06-88C47F3D5DDB}" type="presParOf" srcId="{E9A8B81E-73C6-8740-8C3D-D64D882C18F6}" destId="{FE235FBC-FA99-DD4A-AFB3-2122BB2FBD83}" srcOrd="2" destOrd="0" presId="urn:microsoft.com/office/officeart/2005/8/layout/vList5"/>
    <dgm:cxn modelId="{1E96234F-813F-BA4E-8DD2-926F1202CA3F}" type="presParOf" srcId="{FE235FBC-FA99-DD4A-AFB3-2122BB2FBD83}" destId="{20D52DDF-0950-EC43-96B4-6057AD341B2A}" srcOrd="0" destOrd="0" presId="urn:microsoft.com/office/officeart/2005/8/layout/vList5"/>
    <dgm:cxn modelId="{EEC611F5-8CB4-7946-8F89-E445E658DF6F}" type="presParOf" srcId="{FE235FBC-FA99-DD4A-AFB3-2122BB2FBD83}" destId="{D1677F13-CD8E-7C4F-886C-CC7C68E8B3E8}" srcOrd="1" destOrd="0" presId="urn:microsoft.com/office/officeart/2005/8/layout/vList5"/>
    <dgm:cxn modelId="{F970477D-96D8-6E45-A199-2CE03994E94E}" type="presParOf" srcId="{E9A8B81E-73C6-8740-8C3D-D64D882C18F6}" destId="{C3DFC04A-CADD-1E4D-A134-3B99411413C1}" srcOrd="3" destOrd="0" presId="urn:microsoft.com/office/officeart/2005/8/layout/vList5"/>
    <dgm:cxn modelId="{0CB7D2EA-4C52-1A48-B88D-C906AA3399AE}" type="presParOf" srcId="{E9A8B81E-73C6-8740-8C3D-D64D882C18F6}" destId="{770358FC-3B5B-AA4D-B5D6-3987E714B2B8}" srcOrd="4" destOrd="0" presId="urn:microsoft.com/office/officeart/2005/8/layout/vList5"/>
    <dgm:cxn modelId="{F0A9CA1E-2A75-F64E-8150-BC64E3B1CBF7}" type="presParOf" srcId="{770358FC-3B5B-AA4D-B5D6-3987E714B2B8}" destId="{548D7197-A096-754F-872E-B399C932A268}" srcOrd="0" destOrd="0" presId="urn:microsoft.com/office/officeart/2005/8/layout/vList5"/>
    <dgm:cxn modelId="{E0CFBF92-4C69-9941-B3AE-D63CD41BF748}" type="presParOf" srcId="{770358FC-3B5B-AA4D-B5D6-3987E714B2B8}" destId="{B0A419A8-213E-1649-97ED-FC095764297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82022-1B9A-D44A-A25A-661FCBF958F4}">
      <dsp:nvSpPr>
        <dsp:cNvPr id="0" name=""/>
        <dsp:cNvSpPr/>
      </dsp:nvSpPr>
      <dsp:spPr>
        <a:xfrm rot="5400000">
          <a:off x="7233054" y="-3041982"/>
          <a:ext cx="1321084" cy="7429267"/>
        </a:xfrm>
        <a:prstGeom prst="round2Same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b="0" i="0" kern="1200" dirty="0">
              <a:latin typeface="Avenir Book" panose="02000503020000020003" pitchFamily="2" charset="0"/>
            </a:rPr>
            <a:t>Most scholars agree that elderly, pregnant, nursing or menstruating, people, ill people, and travelers are exempted from fasting</a:t>
          </a:r>
          <a:endParaRPr lang="en-US" sz="1700" kern="1200" dirty="0">
            <a:solidFill>
              <a:schemeClr val="tx1"/>
            </a:solidFill>
            <a:latin typeface="Avenir Book" panose="02000503020000020003" pitchFamily="2" charset="0"/>
          </a:endParaRPr>
        </a:p>
        <a:p>
          <a:pPr marL="171450" lvl="1" indent="-171450" algn="l" defTabSz="755650">
            <a:lnSpc>
              <a:spcPct val="90000"/>
            </a:lnSpc>
            <a:spcBef>
              <a:spcPct val="0"/>
            </a:spcBef>
            <a:spcAft>
              <a:spcPct val="15000"/>
            </a:spcAft>
            <a:buChar char="•"/>
          </a:pPr>
          <a:r>
            <a:rPr lang="en-US" sz="1700" kern="1200" dirty="0">
              <a:solidFill>
                <a:schemeClr val="tx1"/>
              </a:solidFill>
              <a:latin typeface="Avenir Book" panose="02000503020000020003" pitchFamily="2" charset="0"/>
            </a:rPr>
            <a:t>If a Muslim is not fasting, it does not necessarily mean they do not want to. </a:t>
          </a:r>
        </a:p>
      </dsp:txBody>
      <dsp:txXfrm rot="-5400000">
        <a:off x="4178963" y="76599"/>
        <a:ext cx="7364777" cy="1192104"/>
      </dsp:txXfrm>
    </dsp:sp>
    <dsp:sp modelId="{933F0B44-0026-6B4D-90F1-43F4F32FE0AC}">
      <dsp:nvSpPr>
        <dsp:cNvPr id="0" name=""/>
        <dsp:cNvSpPr/>
      </dsp:nvSpPr>
      <dsp:spPr>
        <a:xfrm>
          <a:off x="0" y="2544"/>
          <a:ext cx="4178962" cy="1340211"/>
        </a:xfrm>
        <a:prstGeom prst="roundRect">
          <a:avLst/>
        </a:prstGeom>
        <a:solidFill>
          <a:schemeClr val="bg1"/>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Avenir Book" panose="02000503020000020003" pitchFamily="2" charset="0"/>
            </a:rPr>
            <a:t>1. Not all Muslims are fasting during Ramadan</a:t>
          </a:r>
        </a:p>
      </dsp:txBody>
      <dsp:txXfrm>
        <a:off x="65424" y="67968"/>
        <a:ext cx="4048114" cy="1209363"/>
      </dsp:txXfrm>
    </dsp:sp>
    <dsp:sp modelId="{D1677F13-CD8E-7C4F-886C-CC7C68E8B3E8}">
      <dsp:nvSpPr>
        <dsp:cNvPr id="0" name=""/>
        <dsp:cNvSpPr/>
      </dsp:nvSpPr>
      <dsp:spPr>
        <a:xfrm rot="5400000">
          <a:off x="7357511" y="-1751740"/>
          <a:ext cx="1072169" cy="7429267"/>
        </a:xfrm>
        <a:prstGeom prst="round2Same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venir Book" panose="02000503020000020003" pitchFamily="2" charset="0"/>
            </a:rPr>
            <a:t>Ramadan also involves fasting from negative thoughts and actions including sexual activities and cursing </a:t>
          </a:r>
        </a:p>
      </dsp:txBody>
      <dsp:txXfrm rot="-5400000">
        <a:off x="4178963" y="1479147"/>
        <a:ext cx="7376928" cy="967491"/>
      </dsp:txXfrm>
    </dsp:sp>
    <dsp:sp modelId="{20D52DDF-0950-EC43-96B4-6057AD341B2A}">
      <dsp:nvSpPr>
        <dsp:cNvPr id="0" name=""/>
        <dsp:cNvSpPr/>
      </dsp:nvSpPr>
      <dsp:spPr>
        <a:xfrm>
          <a:off x="0" y="1409767"/>
          <a:ext cx="4178962" cy="1106251"/>
        </a:xfrm>
        <a:prstGeom prst="roundRect">
          <a:avLst/>
        </a:prstGeom>
        <a:solidFill>
          <a:schemeClr val="bg1"/>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latin typeface="Avenir Book" panose="02000503020000020003" pitchFamily="2" charset="0"/>
            </a:rPr>
            <a:t>2. Ramadan is more than just fasting from food and water</a:t>
          </a:r>
        </a:p>
      </dsp:txBody>
      <dsp:txXfrm>
        <a:off x="54003" y="1463770"/>
        <a:ext cx="4070956" cy="998245"/>
      </dsp:txXfrm>
    </dsp:sp>
    <dsp:sp modelId="{B0A419A8-213E-1649-97ED-FC0957642977}">
      <dsp:nvSpPr>
        <dsp:cNvPr id="0" name=""/>
        <dsp:cNvSpPr/>
      </dsp:nvSpPr>
      <dsp:spPr>
        <a:xfrm rot="5400000">
          <a:off x="6989875" y="-231964"/>
          <a:ext cx="1792024" cy="7422012"/>
        </a:xfrm>
        <a:prstGeom prst="round2Same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venir Book" panose="02000503020000020003" pitchFamily="2" charset="0"/>
            </a:rPr>
            <a:t>Although understanding poverty may be part of the reason people fast, fasting was ordained on Muslims to help them achieve greater “</a:t>
          </a:r>
          <a:r>
            <a:rPr lang="en-US" sz="1800" kern="1200" dirty="0" err="1">
              <a:latin typeface="Avenir Book" panose="02000503020000020003" pitchFamily="2" charset="0"/>
            </a:rPr>
            <a:t>Taqwa</a:t>
          </a:r>
          <a:r>
            <a:rPr lang="en-US" sz="1800" kern="1200" dirty="0">
              <a:latin typeface="Avenir Book" panose="02000503020000020003" pitchFamily="2" charset="0"/>
            </a:rPr>
            <a:t>” or God-consciousness. </a:t>
          </a:r>
        </a:p>
        <a:p>
          <a:pPr marL="171450" lvl="1" indent="-171450" algn="l" defTabSz="800100">
            <a:lnSpc>
              <a:spcPct val="90000"/>
            </a:lnSpc>
            <a:spcBef>
              <a:spcPct val="0"/>
            </a:spcBef>
            <a:spcAft>
              <a:spcPct val="15000"/>
            </a:spcAft>
            <a:buChar char="•"/>
          </a:pPr>
          <a:r>
            <a:rPr lang="en-US" sz="1800" kern="1200" dirty="0">
              <a:latin typeface="Avenir Book" panose="02000503020000020003" pitchFamily="2" charset="0"/>
            </a:rPr>
            <a:t>By avoiding basic necessities, Muslims are able to concentrate on worship and gratitude. </a:t>
          </a:r>
        </a:p>
      </dsp:txBody>
      <dsp:txXfrm rot="-5400000">
        <a:off x="4174882" y="2670508"/>
        <a:ext cx="7334533" cy="1617066"/>
      </dsp:txXfrm>
    </dsp:sp>
    <dsp:sp modelId="{548D7197-A096-754F-872E-B399C932A268}">
      <dsp:nvSpPr>
        <dsp:cNvPr id="0" name=""/>
        <dsp:cNvSpPr/>
      </dsp:nvSpPr>
      <dsp:spPr>
        <a:xfrm>
          <a:off x="0" y="2604418"/>
          <a:ext cx="4174881" cy="1749244"/>
        </a:xfrm>
        <a:prstGeom prst="roundRect">
          <a:avLst/>
        </a:prstGeom>
        <a:solidFill>
          <a:schemeClr val="bg1"/>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Avenir Book" panose="02000503020000020003" pitchFamily="2" charset="0"/>
            </a:rPr>
            <a:t>3. Ramadan carries great spiritual importance</a:t>
          </a:r>
        </a:p>
      </dsp:txBody>
      <dsp:txXfrm>
        <a:off x="85391" y="2689809"/>
        <a:ext cx="4004099" cy="157846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5B6BB-CD81-BE4A-A479-A9A7C8D3AC64}" type="datetimeFigureOut">
              <a:rPr lang="en-US" smtClean="0"/>
              <a:t>11/21/20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59F40-F44B-B64B-BB6A-59E524C38C63}" type="slidenum">
              <a:rPr lang="en-US" smtClean="0"/>
              <a:t>‹#›</a:t>
            </a:fld>
            <a:endParaRPr lang="en-US"/>
          </a:p>
        </p:txBody>
      </p:sp>
    </p:spTree>
    <p:extLst>
      <p:ext uri="{BB962C8B-B14F-4D97-AF65-F5344CB8AC3E}">
        <p14:creationId xmlns:p14="http://schemas.microsoft.com/office/powerpoint/2010/main" val="232275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59F40-F44B-B64B-BB6A-59E524C38C63}" type="slidenum">
              <a:rPr lang="en-US" smtClean="0"/>
              <a:t>4</a:t>
            </a:fld>
            <a:endParaRPr lang="en-US"/>
          </a:p>
        </p:txBody>
      </p:sp>
    </p:spTree>
    <p:extLst>
      <p:ext uri="{BB962C8B-B14F-4D97-AF65-F5344CB8AC3E}">
        <p14:creationId xmlns:p14="http://schemas.microsoft.com/office/powerpoint/2010/main" val="261018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359F40-F44B-B64B-BB6A-59E524C38C63}" type="slidenum">
              <a:rPr lang="en-US" smtClean="0"/>
              <a:t>32</a:t>
            </a:fld>
            <a:endParaRPr lang="en-US"/>
          </a:p>
        </p:txBody>
      </p:sp>
    </p:spTree>
    <p:extLst>
      <p:ext uri="{BB962C8B-B14F-4D97-AF65-F5344CB8AC3E}">
        <p14:creationId xmlns:p14="http://schemas.microsoft.com/office/powerpoint/2010/main" val="3680467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6137-E105-9143-86E2-8EC496CB88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96543-1DE3-9343-ADD3-25239FB59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93B2A5-E463-FA47-9C24-97019232C368}"/>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5" name="Footer Placeholder 4">
            <a:extLst>
              <a:ext uri="{FF2B5EF4-FFF2-40B4-BE49-F238E27FC236}">
                <a16:creationId xmlns:a16="http://schemas.microsoft.com/office/drawing/2014/main" id="{872284B2-A669-CE4C-91BC-9594A7D07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CFF20-A336-BC4B-A9BE-5A10D3CCFE7E}"/>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2669180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D4FB-8C38-7141-B900-410E62F55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C15F9E-4175-F442-B7AA-42935B8905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42AD7-878C-E54B-8CFB-F17D7D80A39B}"/>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5" name="Footer Placeholder 4">
            <a:extLst>
              <a:ext uri="{FF2B5EF4-FFF2-40B4-BE49-F238E27FC236}">
                <a16:creationId xmlns:a16="http://schemas.microsoft.com/office/drawing/2014/main" id="{0D41357E-CF7A-5B43-A13F-37665E0D4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4C19C-8713-3B4B-BBD0-7F1D09B19BF1}"/>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2997962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74F512-8027-164B-B0CD-31423798D0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D211A-B58F-5742-97BF-249FFD5BD3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A44EF-21BE-2B47-966F-B3F6D3BBD0CA}"/>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5" name="Footer Placeholder 4">
            <a:extLst>
              <a:ext uri="{FF2B5EF4-FFF2-40B4-BE49-F238E27FC236}">
                <a16:creationId xmlns:a16="http://schemas.microsoft.com/office/drawing/2014/main" id="{ABE1400D-CD0D-654D-9915-9A687E2AA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8C460-AB86-894E-B0D2-3FB87217E907}"/>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266177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7E54-EB82-7048-9FC3-B5CBEE89B2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DD367-9D56-DA4B-A711-9DB51A8247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B3B37-6A32-C944-948A-ACA4F6A655DC}"/>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5" name="Footer Placeholder 4">
            <a:extLst>
              <a:ext uri="{FF2B5EF4-FFF2-40B4-BE49-F238E27FC236}">
                <a16:creationId xmlns:a16="http://schemas.microsoft.com/office/drawing/2014/main" id="{9A8F275A-C008-9649-8EB3-284C3A6D7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F8E11-9D1A-D341-888F-EBD69C77DDB7}"/>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2921887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B738-1D21-B844-80DC-E62301CAA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8C3524-DCCD-3D44-B161-098DB1019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B1D312-A1B4-FB44-9644-A7F1844F7F3E}"/>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5" name="Footer Placeholder 4">
            <a:extLst>
              <a:ext uri="{FF2B5EF4-FFF2-40B4-BE49-F238E27FC236}">
                <a16:creationId xmlns:a16="http://schemas.microsoft.com/office/drawing/2014/main" id="{51E7D332-1429-1744-9F6A-F6A02A505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DB36E-6DAA-EC4A-A427-AEE7575DFFD8}"/>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394956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AE1C-9F5C-6F4C-8151-48C8750F0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5E91-03D3-C248-A77D-1AF379537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4DFB-D254-1C41-9422-5E815957A8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6BB811-5D62-554D-8890-CA0298A8EE98}"/>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6" name="Footer Placeholder 5">
            <a:extLst>
              <a:ext uri="{FF2B5EF4-FFF2-40B4-BE49-F238E27FC236}">
                <a16:creationId xmlns:a16="http://schemas.microsoft.com/office/drawing/2014/main" id="{29E3CE2B-8B26-3747-9101-26BDB6A5A9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C85AB-3A28-F446-80E7-15968FD4FC78}"/>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75394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84FD-7C7C-D74D-83B4-5B247FA754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E7BD78-14E0-244C-B98F-8BEF7F9961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805E64-13E4-9B40-B0CF-18997AF40B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8A9F59-1F95-0449-9745-C1845366C6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E2B829-4A96-124E-94BA-ECEA7AB299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E0F7B2-D8D7-8F42-B3D9-053BF1EBC5E3}"/>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8" name="Footer Placeholder 7">
            <a:extLst>
              <a:ext uri="{FF2B5EF4-FFF2-40B4-BE49-F238E27FC236}">
                <a16:creationId xmlns:a16="http://schemas.microsoft.com/office/drawing/2014/main" id="{3B09778F-C0AC-3142-9E9E-8B8EBCD848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26449C-ACC2-4E4D-85B0-B75F20F6C89B}"/>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1220703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EBFF-FB73-BE4E-BD1C-E3F42D6DFD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2EEE3-DB22-CE4A-B82E-B2A50FE0982A}"/>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4" name="Footer Placeholder 3">
            <a:extLst>
              <a:ext uri="{FF2B5EF4-FFF2-40B4-BE49-F238E27FC236}">
                <a16:creationId xmlns:a16="http://schemas.microsoft.com/office/drawing/2014/main" id="{2A01901A-2F35-194B-8B06-623758E398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674CAD-66A5-4345-91C4-33B99AB2C070}"/>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284417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3687B-4E60-574F-9932-9F48E3B672A8}"/>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3" name="Footer Placeholder 2">
            <a:extLst>
              <a:ext uri="{FF2B5EF4-FFF2-40B4-BE49-F238E27FC236}">
                <a16:creationId xmlns:a16="http://schemas.microsoft.com/office/drawing/2014/main" id="{B9ECDC54-A727-1D49-9DD3-3BF4F1137E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5A9364-FFF5-1F49-924F-E74D595E3C07}"/>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303038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1F51-B1DD-7846-9A7D-1B41CDD99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64935-6FFE-7641-A725-8482653649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0738C6-D1DD-AE48-B78A-FC12607E1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318247-4B15-7E47-835D-05DF76960071}"/>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6" name="Footer Placeholder 5">
            <a:extLst>
              <a:ext uri="{FF2B5EF4-FFF2-40B4-BE49-F238E27FC236}">
                <a16:creationId xmlns:a16="http://schemas.microsoft.com/office/drawing/2014/main" id="{F11E9A45-49CD-B142-9784-7969FF774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CD5779-8C9C-7F41-9C52-128D52680705}"/>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13998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4C2D-2E50-D047-8C53-8428F21F3E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D94770-E9CE-7C4B-BEA6-81E0A00B68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74A016-203A-6943-958C-8E684B777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AB848-3842-E64D-BD51-2F5E7C3AD783}"/>
              </a:ext>
            </a:extLst>
          </p:cNvPr>
          <p:cNvSpPr>
            <a:spLocks noGrp="1"/>
          </p:cNvSpPr>
          <p:nvPr>
            <p:ph type="dt" sz="half" idx="10"/>
          </p:nvPr>
        </p:nvSpPr>
        <p:spPr/>
        <p:txBody>
          <a:bodyPr/>
          <a:lstStyle/>
          <a:p>
            <a:fld id="{2F629C00-AA6A-624A-B8E8-22640A38833E}" type="datetimeFigureOut">
              <a:rPr lang="en-US" smtClean="0"/>
              <a:t>11/21/20</a:t>
            </a:fld>
            <a:endParaRPr lang="en-US"/>
          </a:p>
        </p:txBody>
      </p:sp>
      <p:sp>
        <p:nvSpPr>
          <p:cNvPr id="6" name="Footer Placeholder 5">
            <a:extLst>
              <a:ext uri="{FF2B5EF4-FFF2-40B4-BE49-F238E27FC236}">
                <a16:creationId xmlns:a16="http://schemas.microsoft.com/office/drawing/2014/main" id="{99B8C408-620E-D447-8ED8-2A7C39EDA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B1741-A0A8-AE40-AA2F-17A277DABDA1}"/>
              </a:ext>
            </a:extLst>
          </p:cNvPr>
          <p:cNvSpPr>
            <a:spLocks noGrp="1"/>
          </p:cNvSpPr>
          <p:nvPr>
            <p:ph type="sldNum" sz="quarter" idx="12"/>
          </p:nvPr>
        </p:nvSpPr>
        <p:spPr/>
        <p:txBody>
          <a:bodyPr/>
          <a:lstStyle/>
          <a:p>
            <a:fld id="{43CE081A-43E9-FF40-8E61-77EF2C8B5F08}" type="slidenum">
              <a:rPr lang="en-US" smtClean="0"/>
              <a:t>‹#›</a:t>
            </a:fld>
            <a:endParaRPr lang="en-US"/>
          </a:p>
        </p:txBody>
      </p:sp>
    </p:spTree>
    <p:extLst>
      <p:ext uri="{BB962C8B-B14F-4D97-AF65-F5344CB8AC3E}">
        <p14:creationId xmlns:p14="http://schemas.microsoft.com/office/powerpoint/2010/main" val="226294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2A861-7DB8-EE40-ACF9-6F4E61C16C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CF2F6-ECC6-F84F-8C9D-1C37D2D1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DEEE3-96A0-E249-97DA-FFC5CA060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29C00-AA6A-624A-B8E8-22640A38833E}" type="datetimeFigureOut">
              <a:rPr lang="en-US" smtClean="0"/>
              <a:t>11/21/20</a:t>
            </a:fld>
            <a:endParaRPr lang="en-US"/>
          </a:p>
        </p:txBody>
      </p:sp>
      <p:sp>
        <p:nvSpPr>
          <p:cNvPr id="5" name="Footer Placeholder 4">
            <a:extLst>
              <a:ext uri="{FF2B5EF4-FFF2-40B4-BE49-F238E27FC236}">
                <a16:creationId xmlns:a16="http://schemas.microsoft.com/office/drawing/2014/main" id="{B2815611-8C11-284E-B6E3-A3B3713AC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952285-6083-F544-B9EC-630DD7B872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E081A-43E9-FF40-8E61-77EF2C8B5F08}" type="slidenum">
              <a:rPr lang="en-US" smtClean="0"/>
              <a:t>‹#›</a:t>
            </a:fld>
            <a:endParaRPr lang="en-US"/>
          </a:p>
        </p:txBody>
      </p:sp>
    </p:spTree>
    <p:extLst>
      <p:ext uri="{BB962C8B-B14F-4D97-AF65-F5344CB8AC3E}">
        <p14:creationId xmlns:p14="http://schemas.microsoft.com/office/powerpoint/2010/main" val="94587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pewresearch.org/fact-tank/2017/01/31/worlds-muslim-population-more-widespread-than-you-might-think/" TargetMode="External"/><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hizb.org.uk/islamic-culture/ayat-reflection-fasting-has-been-prescribed-for-you-%D9%83%D9%8F%D8%AA%D9%90%D8%A8%D9%8E-%D8%B9%D9%8E%D9%84%D9%8E%D9%8A%D9%92%D9%83%D9%8F%D9%85%D9%8F-%D8%A7%D9%84%D8%B5%D9%90%D9%9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tif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hyperlink" Target="https://www.aljazeera.com/indepth/features/ramadan-2019-important-muslims-190505145156499.html#:~:text=Healthy%20adult%20Muslims%20fast%20in,encouraged%20during%20the%20holy%20month."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audiembassy.net/five-pillars-islam" TargetMode="External"/><Relationship Id="rId2" Type="http://schemas.openxmlformats.org/officeDocument/2006/relationships/hyperlink" Target="https://www.metmuseum.org/learn/educators/curriculum-resources/art-of-the-islamic-world/unit-one/the-five-pillars-of-isla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ight Triangle 14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B51DD-EE63-EF4B-81F7-1B57DD8DD8C9}"/>
              </a:ext>
            </a:extLst>
          </p:cNvPr>
          <p:cNvSpPr>
            <a:spLocks noGrp="1"/>
          </p:cNvSpPr>
          <p:nvPr>
            <p:ph type="ctrTitle"/>
          </p:nvPr>
        </p:nvSpPr>
        <p:spPr>
          <a:xfrm>
            <a:off x="1300968" y="1836521"/>
            <a:ext cx="8921672" cy="1921433"/>
          </a:xfrm>
        </p:spPr>
        <p:txBody>
          <a:bodyPr anchor="b">
            <a:normAutofit fontScale="90000"/>
          </a:bodyPr>
          <a:lstStyle/>
          <a:p>
            <a:pPr algn="l"/>
            <a:r>
              <a:rPr lang="en-US" sz="5000" dirty="0">
                <a:latin typeface="Avenir Book" panose="02000503020000020003" pitchFamily="2" charset="0"/>
              </a:rPr>
              <a:t>Ramadan Revealed: </a:t>
            </a:r>
            <a:br>
              <a:rPr lang="en-US" sz="5000" dirty="0">
                <a:latin typeface="Avenir Book" panose="02000503020000020003" pitchFamily="2" charset="0"/>
              </a:rPr>
            </a:br>
            <a:r>
              <a:rPr lang="en-US" sz="5000" dirty="0">
                <a:latin typeface="Avenir Book" panose="02000503020000020003" pitchFamily="2" charset="0"/>
              </a:rPr>
              <a:t>A Community-Based Perspective on Ramadan </a:t>
            </a:r>
          </a:p>
        </p:txBody>
      </p:sp>
      <p:pic>
        <p:nvPicPr>
          <p:cNvPr id="1028" name="Picture 4" descr="A picture containing knife&#10;&#10;Description automatically generated">
            <a:extLst>
              <a:ext uri="{FF2B5EF4-FFF2-40B4-BE49-F238E27FC236}">
                <a16:creationId xmlns:a16="http://schemas.microsoft.com/office/drawing/2014/main" id="{CDEFD900-3FB3-BF4E-875F-BBC2955042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0169" y="4655486"/>
            <a:ext cx="2082790" cy="12483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6EB13BE-E263-1C42-9B38-2551E8B282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54340" y="4655486"/>
            <a:ext cx="2645499" cy="1103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0C6E611-1864-7742-B647-8835DE79B6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4300" y="4904248"/>
            <a:ext cx="3231714" cy="60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536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2324100" y="958960"/>
            <a:ext cx="7543800" cy="681038"/>
          </a:xfrm>
        </p:spPr>
        <p:txBody>
          <a:bodyPr>
            <a:normAutofit/>
          </a:bodyPr>
          <a:lstStyle/>
          <a:p>
            <a:r>
              <a:rPr lang="en-US" sz="4000" dirty="0">
                <a:solidFill>
                  <a:srgbClr val="730000"/>
                </a:solidFill>
                <a:latin typeface="Avenir Book" panose="02000503020000020003" pitchFamily="2" charset="0"/>
              </a:rPr>
              <a:t>Regional Distribution of Muslims</a:t>
            </a: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56630A1-112E-0E4C-9773-9E2A39A981D3}"/>
              </a:ext>
            </a:extLst>
          </p:cNvPr>
          <p:cNvPicPr>
            <a:picLocks noChangeAspect="1"/>
          </p:cNvPicPr>
          <p:nvPr/>
        </p:nvPicPr>
        <p:blipFill rotWithShape="1">
          <a:blip r:embed="rId2">
            <a:grayscl/>
          </a:blip>
          <a:srcRect t="14749" b="39062"/>
          <a:stretch/>
        </p:blipFill>
        <p:spPr>
          <a:xfrm>
            <a:off x="181232" y="1639998"/>
            <a:ext cx="12010768" cy="5218002"/>
          </a:xfrm>
          <a:prstGeom prst="rect">
            <a:avLst/>
          </a:prstGeom>
          <a:ln>
            <a:solidFill>
              <a:schemeClr val="tx1"/>
            </a:solidFill>
          </a:ln>
          <a:effectLst>
            <a:outerShdw blurRad="50800" dist="50800" dir="5400000" algn="ctr" rotWithShape="0">
              <a:schemeClr val="bg1"/>
            </a:outerShdw>
            <a:softEdge rad="165100"/>
          </a:effectLst>
        </p:spPr>
      </p:pic>
      <p:sp>
        <p:nvSpPr>
          <p:cNvPr id="8" name="TextBox 7">
            <a:extLst>
              <a:ext uri="{FF2B5EF4-FFF2-40B4-BE49-F238E27FC236}">
                <a16:creationId xmlns:a16="http://schemas.microsoft.com/office/drawing/2014/main" id="{2F0C2447-25DE-6C44-9A53-5A108E14C94A}"/>
              </a:ext>
            </a:extLst>
          </p:cNvPr>
          <p:cNvSpPr txBox="1"/>
          <p:nvPr/>
        </p:nvSpPr>
        <p:spPr>
          <a:xfrm>
            <a:off x="6637868" y="6190190"/>
            <a:ext cx="5892800" cy="553998"/>
          </a:xfrm>
          <a:prstGeom prst="rect">
            <a:avLst/>
          </a:prstGeom>
          <a:noFill/>
        </p:spPr>
        <p:txBody>
          <a:bodyPr wrap="square" rtlCol="0">
            <a:spAutoFit/>
          </a:bodyPr>
          <a:lstStyle/>
          <a:p>
            <a:r>
              <a:rPr lang="en-US" sz="1500" dirty="0">
                <a:solidFill>
                  <a:srgbClr val="730000"/>
                </a:solidFill>
                <a:latin typeface="Avenir Book" panose="02000503020000020003" pitchFamily="2" charset="0"/>
                <a:hlinkClick r:id="rId3">
                  <a:extLst>
                    <a:ext uri="{A12FA001-AC4F-418D-AE19-62706E023703}">
                      <ahyp:hlinkClr xmlns:ahyp="http://schemas.microsoft.com/office/drawing/2018/hyperlinkcolor" val="tx"/>
                    </a:ext>
                  </a:extLst>
                </a:hlinkClick>
              </a:rPr>
              <a:t>https://www.pewresearch.org/fact-tank/2017/01/31/worlds-muslim-population-more-widespread-than-you-might-think/</a:t>
            </a:r>
            <a:endParaRPr lang="en-US" sz="1500" dirty="0">
              <a:solidFill>
                <a:srgbClr val="730000"/>
              </a:solidFill>
              <a:latin typeface="Avenir Book" panose="02000503020000020003" pitchFamily="2" charset="0"/>
            </a:endParaRPr>
          </a:p>
        </p:txBody>
      </p:sp>
    </p:spTree>
    <p:extLst>
      <p:ext uri="{BB962C8B-B14F-4D97-AF65-F5344CB8AC3E}">
        <p14:creationId xmlns:p14="http://schemas.microsoft.com/office/powerpoint/2010/main" val="350461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Important Terms</a:t>
            </a: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74D25E9-A777-4A44-B50F-E199888450FD}"/>
              </a:ext>
            </a:extLst>
          </p:cNvPr>
          <p:cNvGrpSpPr/>
          <p:nvPr/>
        </p:nvGrpSpPr>
        <p:grpSpPr>
          <a:xfrm>
            <a:off x="842153" y="2098432"/>
            <a:ext cx="10507693" cy="4251568"/>
            <a:chOff x="842153" y="2098432"/>
            <a:chExt cx="10507693" cy="4251568"/>
          </a:xfrm>
        </p:grpSpPr>
        <p:sp>
          <p:nvSpPr>
            <p:cNvPr id="5" name="Freeform 4">
              <a:extLst>
                <a:ext uri="{FF2B5EF4-FFF2-40B4-BE49-F238E27FC236}">
                  <a16:creationId xmlns:a16="http://schemas.microsoft.com/office/drawing/2014/main" id="{A1072759-BF59-AA49-9AF7-FA00AAF7C6FD}"/>
                </a:ext>
              </a:extLst>
            </p:cNvPr>
            <p:cNvSpPr/>
            <p:nvPr/>
          </p:nvSpPr>
          <p:spPr>
            <a:xfrm>
              <a:off x="842153" y="2098432"/>
              <a:ext cx="2377306" cy="950922"/>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rgbClr val="730000"/>
            </a:solidFill>
            <a:effectLst>
              <a:softEdge rad="0"/>
            </a:effectLst>
          </p:spPr>
          <p:style>
            <a:lnRef idx="2">
              <a:schemeClr val="accent1">
                <a:hueOff val="0"/>
                <a:satOff val="0"/>
                <a:lumOff val="0"/>
                <a:alphaOff val="0"/>
              </a:schemeClr>
            </a:lnRef>
            <a:fillRef idx="1">
              <a:scrgbClr r="0" g="0" b="0"/>
            </a:fillRef>
            <a:effectRef idx="0">
              <a:scrgbClr r="0" g="0" b="0"/>
            </a:effectRef>
            <a:fontRef idx="minor">
              <a:schemeClr val="lt1"/>
            </a:fontRef>
          </p:style>
          <p:txBody>
            <a:bodyPr spcFirstLastPara="0" vert="horz" wrap="square" lIns="177800" tIns="101600" rIns="177800" bIns="101600" numCol="1" spcCol="1270" anchor="ctr" anchorCtr="0">
              <a:noAutofit/>
            </a:bodyPr>
            <a:lstStyle/>
            <a:p>
              <a:pPr algn="ctr" defTabSz="1111250">
                <a:lnSpc>
                  <a:spcPct val="90000"/>
                </a:lnSpc>
                <a:spcBef>
                  <a:spcPct val="0"/>
                </a:spcBef>
                <a:spcAft>
                  <a:spcPct val="35000"/>
                </a:spcAft>
              </a:pPr>
              <a:r>
                <a:rPr lang="en-US" sz="2500" dirty="0" err="1">
                  <a:latin typeface="Avenir Book" panose="02000503020000020003" pitchFamily="2" charset="0"/>
                </a:rPr>
                <a:t>Suhoor</a:t>
              </a:r>
              <a:endParaRPr lang="en-US" sz="2500" dirty="0">
                <a:latin typeface="Avenir Book" panose="02000503020000020003" pitchFamily="2" charset="0"/>
              </a:endParaRPr>
            </a:p>
          </p:txBody>
        </p:sp>
        <p:sp>
          <p:nvSpPr>
            <p:cNvPr id="6" name="Freeform 5">
              <a:extLst>
                <a:ext uri="{FF2B5EF4-FFF2-40B4-BE49-F238E27FC236}">
                  <a16:creationId xmlns:a16="http://schemas.microsoft.com/office/drawing/2014/main" id="{69300363-D396-4B40-91B3-FA1C0D1A97EA}"/>
                </a:ext>
              </a:extLst>
            </p:cNvPr>
            <p:cNvSpPr/>
            <p:nvPr/>
          </p:nvSpPr>
          <p:spPr>
            <a:xfrm>
              <a:off x="842153" y="3049355"/>
              <a:ext cx="2377306" cy="3300644"/>
            </a:xfrm>
            <a:custGeom>
              <a:avLst/>
              <a:gdLst>
                <a:gd name="connsiteX0" fmla="*/ 0 w 2377306"/>
                <a:gd name="connsiteY0" fmla="*/ 0 h 2854800"/>
                <a:gd name="connsiteX1" fmla="*/ 2377306 w 2377306"/>
                <a:gd name="connsiteY1" fmla="*/ 0 h 2854800"/>
                <a:gd name="connsiteX2" fmla="*/ 2377306 w 2377306"/>
                <a:gd name="connsiteY2" fmla="*/ 2854800 h 2854800"/>
                <a:gd name="connsiteX3" fmla="*/ 0 w 2377306"/>
                <a:gd name="connsiteY3" fmla="*/ 2854800 h 2854800"/>
                <a:gd name="connsiteX4" fmla="*/ 0 w 2377306"/>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854800">
                  <a:moveTo>
                    <a:pt x="0" y="0"/>
                  </a:moveTo>
                  <a:lnTo>
                    <a:pt x="2377306" y="0"/>
                  </a:lnTo>
                  <a:lnTo>
                    <a:pt x="2377306" y="2854800"/>
                  </a:lnTo>
                  <a:lnTo>
                    <a:pt x="0" y="2854800"/>
                  </a:lnTo>
                  <a:lnTo>
                    <a:pt x="0" y="0"/>
                  </a:lnTo>
                  <a:close/>
                </a:path>
              </a:pathLst>
            </a:custGeom>
            <a:solidFill>
              <a:schemeClr val="bg1">
                <a:lumMod val="9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0" lvl="1" algn="ctr" defTabSz="1111250">
                <a:lnSpc>
                  <a:spcPct val="90000"/>
                </a:lnSpc>
                <a:spcBef>
                  <a:spcPct val="0"/>
                </a:spcBef>
                <a:spcAft>
                  <a:spcPct val="15000"/>
                </a:spcAft>
              </a:pPr>
              <a:endParaRPr lang="en-US" sz="2500" dirty="0">
                <a:latin typeface="Avenir Book" panose="02000503020000020003" pitchFamily="2" charset="0"/>
              </a:endParaRPr>
            </a:p>
            <a:p>
              <a:pPr marL="0" lvl="1" algn="ctr" defTabSz="1111250">
                <a:lnSpc>
                  <a:spcPct val="90000"/>
                </a:lnSpc>
                <a:spcBef>
                  <a:spcPct val="0"/>
                </a:spcBef>
                <a:spcAft>
                  <a:spcPct val="15000"/>
                </a:spcAft>
              </a:pPr>
              <a:r>
                <a:rPr lang="en-US" sz="2500" dirty="0">
                  <a:latin typeface="Avenir Book" panose="02000503020000020003" pitchFamily="2" charset="0"/>
                </a:rPr>
                <a:t>The morning meal eaten by Muslims before sunrise</a:t>
              </a:r>
            </a:p>
            <a:p>
              <a:br>
                <a:rPr lang="en-US" sz="2500" dirty="0">
                  <a:latin typeface="Avenir Book" panose="02000503020000020003" pitchFamily="2" charset="0"/>
                </a:rPr>
              </a:br>
              <a:endParaRPr lang="en-US" sz="2500" kern="1200" dirty="0">
                <a:latin typeface="Avenir Book" panose="02000503020000020003" pitchFamily="2" charset="0"/>
              </a:endParaRPr>
            </a:p>
          </p:txBody>
        </p:sp>
        <p:sp>
          <p:nvSpPr>
            <p:cNvPr id="7" name="Freeform 6">
              <a:extLst>
                <a:ext uri="{FF2B5EF4-FFF2-40B4-BE49-F238E27FC236}">
                  <a16:creationId xmlns:a16="http://schemas.microsoft.com/office/drawing/2014/main" id="{A4884D31-61F0-D243-8D5C-148B869C8323}"/>
                </a:ext>
              </a:extLst>
            </p:cNvPr>
            <p:cNvSpPr/>
            <p:nvPr/>
          </p:nvSpPr>
          <p:spPr>
            <a:xfrm>
              <a:off x="3552280" y="2098432"/>
              <a:ext cx="2377306" cy="950922"/>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rgbClr val="73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dirty="0">
                  <a:latin typeface="Avenir Book" panose="02000503020000020003" pitchFamily="2" charset="0"/>
                </a:rPr>
                <a:t>Iftar</a:t>
              </a:r>
              <a:endParaRPr lang="en-US" sz="2500" kern="1200" dirty="0">
                <a:latin typeface="Avenir Book" panose="02000503020000020003" pitchFamily="2" charset="0"/>
              </a:endParaRPr>
            </a:p>
          </p:txBody>
        </p:sp>
        <p:sp>
          <p:nvSpPr>
            <p:cNvPr id="8" name="Freeform 7">
              <a:extLst>
                <a:ext uri="{FF2B5EF4-FFF2-40B4-BE49-F238E27FC236}">
                  <a16:creationId xmlns:a16="http://schemas.microsoft.com/office/drawing/2014/main" id="{096EEA1E-9430-CF4D-B71C-E46CFEA4E4F0}"/>
                </a:ext>
              </a:extLst>
            </p:cNvPr>
            <p:cNvSpPr/>
            <p:nvPr/>
          </p:nvSpPr>
          <p:spPr>
            <a:xfrm>
              <a:off x="3552282" y="3049354"/>
              <a:ext cx="2377306" cy="3300645"/>
            </a:xfrm>
            <a:custGeom>
              <a:avLst/>
              <a:gdLst>
                <a:gd name="connsiteX0" fmla="*/ 0 w 2377306"/>
                <a:gd name="connsiteY0" fmla="*/ 0 h 2854800"/>
                <a:gd name="connsiteX1" fmla="*/ 2377306 w 2377306"/>
                <a:gd name="connsiteY1" fmla="*/ 0 h 2854800"/>
                <a:gd name="connsiteX2" fmla="*/ 2377306 w 2377306"/>
                <a:gd name="connsiteY2" fmla="*/ 2854800 h 2854800"/>
                <a:gd name="connsiteX3" fmla="*/ 0 w 2377306"/>
                <a:gd name="connsiteY3" fmla="*/ 2854800 h 2854800"/>
                <a:gd name="connsiteX4" fmla="*/ 0 w 2377306"/>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854800">
                  <a:moveTo>
                    <a:pt x="0" y="0"/>
                  </a:moveTo>
                  <a:lnTo>
                    <a:pt x="2377306" y="0"/>
                  </a:lnTo>
                  <a:lnTo>
                    <a:pt x="2377306" y="2854800"/>
                  </a:lnTo>
                  <a:lnTo>
                    <a:pt x="0" y="2854800"/>
                  </a:lnTo>
                  <a:lnTo>
                    <a:pt x="0" y="0"/>
                  </a:lnTo>
                  <a:close/>
                </a:path>
              </a:pathLst>
            </a:custGeom>
            <a:solidFill>
              <a:schemeClr val="bg1">
                <a:lumMod val="9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0" lvl="1" algn="ctr" defTabSz="1111250">
                <a:lnSpc>
                  <a:spcPct val="90000"/>
                </a:lnSpc>
                <a:spcBef>
                  <a:spcPct val="0"/>
                </a:spcBef>
                <a:spcAft>
                  <a:spcPct val="15000"/>
                </a:spcAft>
              </a:pPr>
              <a:endParaRPr lang="en-US" sz="2500" dirty="0">
                <a:latin typeface="Avenir Book" panose="02000503020000020003" pitchFamily="2" charset="0"/>
              </a:endParaRPr>
            </a:p>
            <a:p>
              <a:pPr marL="0" lvl="1" algn="ctr" defTabSz="1111250">
                <a:lnSpc>
                  <a:spcPct val="90000"/>
                </a:lnSpc>
                <a:spcBef>
                  <a:spcPct val="0"/>
                </a:spcBef>
                <a:spcAft>
                  <a:spcPct val="15000"/>
                </a:spcAft>
              </a:pPr>
              <a:r>
                <a:rPr lang="en-US" sz="2500" dirty="0">
                  <a:latin typeface="Avenir Book" panose="02000503020000020003" pitchFamily="2" charset="0"/>
                </a:rPr>
                <a:t>The evening meal eaten by Muslims after sunset during Ramadan. </a:t>
              </a:r>
            </a:p>
            <a:p>
              <a:pPr marL="0" lvl="1" algn="ctr" defTabSz="1111250">
                <a:lnSpc>
                  <a:spcPct val="90000"/>
                </a:lnSpc>
                <a:spcBef>
                  <a:spcPct val="0"/>
                </a:spcBef>
                <a:spcAft>
                  <a:spcPct val="15000"/>
                </a:spcAft>
              </a:pPr>
              <a:endParaRPr lang="en-US" sz="2500" kern="1200" dirty="0">
                <a:latin typeface="Avenir Book" panose="02000503020000020003" pitchFamily="2" charset="0"/>
              </a:endParaRPr>
            </a:p>
          </p:txBody>
        </p:sp>
        <p:sp>
          <p:nvSpPr>
            <p:cNvPr id="9" name="Freeform 8">
              <a:extLst>
                <a:ext uri="{FF2B5EF4-FFF2-40B4-BE49-F238E27FC236}">
                  <a16:creationId xmlns:a16="http://schemas.microsoft.com/office/drawing/2014/main" id="{05EA810C-3332-8047-9A94-2B9A852185CF}"/>
                </a:ext>
              </a:extLst>
            </p:cNvPr>
            <p:cNvSpPr/>
            <p:nvPr/>
          </p:nvSpPr>
          <p:spPr>
            <a:xfrm>
              <a:off x="6095999" y="2098432"/>
              <a:ext cx="2710128" cy="950922"/>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rgbClr val="73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venir Book" panose="02000503020000020003" pitchFamily="2" charset="0"/>
                </a:rPr>
                <a:t>Eid al-</a:t>
              </a:r>
              <a:r>
                <a:rPr lang="en-US" sz="2500" kern="1200" dirty="0" err="1">
                  <a:latin typeface="Avenir Book" panose="02000503020000020003" pitchFamily="2" charset="0"/>
                </a:rPr>
                <a:t>Fitr</a:t>
              </a:r>
              <a:endParaRPr lang="en-US" sz="2500" kern="1200" dirty="0"/>
            </a:p>
          </p:txBody>
        </p:sp>
        <p:sp>
          <p:nvSpPr>
            <p:cNvPr id="10" name="Freeform 9">
              <a:extLst>
                <a:ext uri="{FF2B5EF4-FFF2-40B4-BE49-F238E27FC236}">
                  <a16:creationId xmlns:a16="http://schemas.microsoft.com/office/drawing/2014/main" id="{7FB7ABB9-290D-F54D-9337-3B73C81A3D1D}"/>
                </a:ext>
              </a:extLst>
            </p:cNvPr>
            <p:cNvSpPr/>
            <p:nvPr/>
          </p:nvSpPr>
          <p:spPr>
            <a:xfrm>
              <a:off x="6096000" y="3049354"/>
              <a:ext cx="2710128" cy="3300646"/>
            </a:xfrm>
            <a:custGeom>
              <a:avLst/>
              <a:gdLst>
                <a:gd name="connsiteX0" fmla="*/ 0 w 2377306"/>
                <a:gd name="connsiteY0" fmla="*/ 0 h 2854800"/>
                <a:gd name="connsiteX1" fmla="*/ 2377306 w 2377306"/>
                <a:gd name="connsiteY1" fmla="*/ 0 h 2854800"/>
                <a:gd name="connsiteX2" fmla="*/ 2377306 w 2377306"/>
                <a:gd name="connsiteY2" fmla="*/ 2854800 h 2854800"/>
                <a:gd name="connsiteX3" fmla="*/ 0 w 2377306"/>
                <a:gd name="connsiteY3" fmla="*/ 2854800 h 2854800"/>
                <a:gd name="connsiteX4" fmla="*/ 0 w 2377306"/>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854800">
                  <a:moveTo>
                    <a:pt x="0" y="0"/>
                  </a:moveTo>
                  <a:lnTo>
                    <a:pt x="2377306" y="0"/>
                  </a:lnTo>
                  <a:lnTo>
                    <a:pt x="2377306" y="2854800"/>
                  </a:lnTo>
                  <a:lnTo>
                    <a:pt x="0" y="2854800"/>
                  </a:lnTo>
                  <a:lnTo>
                    <a:pt x="0" y="0"/>
                  </a:lnTo>
                  <a:close/>
                </a:path>
              </a:pathLst>
            </a:custGeom>
            <a:solidFill>
              <a:schemeClr val="bg1">
                <a:lumMod val="9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algn="ctr"/>
              <a:r>
                <a:rPr lang="en-US" sz="1700" dirty="0">
                  <a:latin typeface="Avenir Book" panose="02000503020000020003" pitchFamily="2" charset="0"/>
                </a:rPr>
                <a:t>Eid means “festival” or “feast” in Arabic. This celebration marks the end of Ramadan. People greet each other with “Eid Mubarak,” meaning “Blessed Eid.” Food is prepared &amp; gifts are distributed to those in need and family. Forgiveness is encouraged. </a:t>
              </a:r>
              <a:br>
                <a:rPr lang="en-US" sz="1500" dirty="0">
                  <a:latin typeface="Avenir Book" panose="02000503020000020003" pitchFamily="2" charset="0"/>
                </a:rPr>
              </a:br>
              <a:endParaRPr lang="en-US" sz="1500" kern="1200" dirty="0">
                <a:latin typeface="Avenir Book" panose="02000503020000020003" pitchFamily="2" charset="0"/>
              </a:endParaRPr>
            </a:p>
          </p:txBody>
        </p:sp>
        <p:sp>
          <p:nvSpPr>
            <p:cNvPr id="12" name="Freeform 11">
              <a:extLst>
                <a:ext uri="{FF2B5EF4-FFF2-40B4-BE49-F238E27FC236}">
                  <a16:creationId xmlns:a16="http://schemas.microsoft.com/office/drawing/2014/main" id="{717E7D08-7A62-3D4D-97C4-4A60E4F06EDD}"/>
                </a:ext>
              </a:extLst>
            </p:cNvPr>
            <p:cNvSpPr/>
            <p:nvPr/>
          </p:nvSpPr>
          <p:spPr>
            <a:xfrm>
              <a:off x="8972540" y="2098432"/>
              <a:ext cx="2377306" cy="950922"/>
            </a:xfrm>
            <a:custGeom>
              <a:avLst/>
              <a:gdLst>
                <a:gd name="connsiteX0" fmla="*/ 0 w 2377306"/>
                <a:gd name="connsiteY0" fmla="*/ 0 h 950922"/>
                <a:gd name="connsiteX1" fmla="*/ 2377306 w 2377306"/>
                <a:gd name="connsiteY1" fmla="*/ 0 h 950922"/>
                <a:gd name="connsiteX2" fmla="*/ 2377306 w 2377306"/>
                <a:gd name="connsiteY2" fmla="*/ 950922 h 950922"/>
                <a:gd name="connsiteX3" fmla="*/ 0 w 2377306"/>
                <a:gd name="connsiteY3" fmla="*/ 950922 h 950922"/>
                <a:gd name="connsiteX4" fmla="*/ 0 w 2377306"/>
                <a:gd name="connsiteY4" fmla="*/ 0 h 95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950922">
                  <a:moveTo>
                    <a:pt x="0" y="0"/>
                  </a:moveTo>
                  <a:lnTo>
                    <a:pt x="2377306" y="0"/>
                  </a:lnTo>
                  <a:lnTo>
                    <a:pt x="2377306" y="950922"/>
                  </a:lnTo>
                  <a:lnTo>
                    <a:pt x="0" y="950922"/>
                  </a:lnTo>
                  <a:lnTo>
                    <a:pt x="0" y="0"/>
                  </a:lnTo>
                  <a:close/>
                </a:path>
              </a:pathLst>
            </a:custGeom>
            <a:solidFill>
              <a:srgbClr val="73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venir Book" panose="02000503020000020003" pitchFamily="2" charset="0"/>
                </a:rPr>
                <a:t>Din</a:t>
              </a:r>
              <a:endParaRPr lang="en-US" sz="2500" kern="1200" dirty="0"/>
            </a:p>
          </p:txBody>
        </p:sp>
        <p:sp>
          <p:nvSpPr>
            <p:cNvPr id="13" name="Freeform 12">
              <a:extLst>
                <a:ext uri="{FF2B5EF4-FFF2-40B4-BE49-F238E27FC236}">
                  <a16:creationId xmlns:a16="http://schemas.microsoft.com/office/drawing/2014/main" id="{1FAB7444-128A-984D-8543-AFE0FB44ED6E}"/>
                </a:ext>
              </a:extLst>
            </p:cNvPr>
            <p:cNvSpPr/>
            <p:nvPr/>
          </p:nvSpPr>
          <p:spPr>
            <a:xfrm>
              <a:off x="8972540" y="3049355"/>
              <a:ext cx="2377306" cy="3300644"/>
            </a:xfrm>
            <a:custGeom>
              <a:avLst/>
              <a:gdLst>
                <a:gd name="connsiteX0" fmla="*/ 0 w 2377306"/>
                <a:gd name="connsiteY0" fmla="*/ 0 h 2854800"/>
                <a:gd name="connsiteX1" fmla="*/ 2377306 w 2377306"/>
                <a:gd name="connsiteY1" fmla="*/ 0 h 2854800"/>
                <a:gd name="connsiteX2" fmla="*/ 2377306 w 2377306"/>
                <a:gd name="connsiteY2" fmla="*/ 2854800 h 2854800"/>
                <a:gd name="connsiteX3" fmla="*/ 0 w 2377306"/>
                <a:gd name="connsiteY3" fmla="*/ 2854800 h 2854800"/>
                <a:gd name="connsiteX4" fmla="*/ 0 w 2377306"/>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2854800">
                  <a:moveTo>
                    <a:pt x="0" y="0"/>
                  </a:moveTo>
                  <a:lnTo>
                    <a:pt x="2377306" y="0"/>
                  </a:lnTo>
                  <a:lnTo>
                    <a:pt x="2377306" y="2854800"/>
                  </a:lnTo>
                  <a:lnTo>
                    <a:pt x="0" y="2854800"/>
                  </a:lnTo>
                  <a:lnTo>
                    <a:pt x="0" y="0"/>
                  </a:lnTo>
                  <a:close/>
                </a:path>
              </a:pathLst>
            </a:custGeom>
            <a:solidFill>
              <a:schemeClr val="bg1">
                <a:lumMod val="9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0" lvl="1" algn="ctr" defTabSz="1111250">
                <a:lnSpc>
                  <a:spcPct val="90000"/>
                </a:lnSpc>
                <a:spcBef>
                  <a:spcPct val="0"/>
                </a:spcBef>
                <a:spcAft>
                  <a:spcPct val="15000"/>
                </a:spcAft>
              </a:pPr>
              <a:endParaRPr lang="en-US" sz="2200" dirty="0">
                <a:latin typeface="Avenir Book" panose="02000503020000020003" pitchFamily="2" charset="0"/>
              </a:endParaRPr>
            </a:p>
            <a:p>
              <a:pPr marL="0" lvl="1" algn="ctr" defTabSz="1111250">
                <a:lnSpc>
                  <a:spcPct val="90000"/>
                </a:lnSpc>
                <a:spcBef>
                  <a:spcPct val="0"/>
                </a:spcBef>
                <a:spcAft>
                  <a:spcPct val="15000"/>
                </a:spcAft>
              </a:pPr>
              <a:r>
                <a:rPr lang="en-US" sz="2200" dirty="0">
                  <a:latin typeface="Avenir Book" panose="02000503020000020003" pitchFamily="2" charset="0"/>
                </a:rPr>
                <a:t>One’s religion or religious duty to God, themselves, and their traditions. </a:t>
              </a:r>
              <a:endParaRPr lang="en-US" sz="2200" kern="1200" dirty="0">
                <a:solidFill>
                  <a:schemeClr val="tx1"/>
                </a:solidFill>
                <a:latin typeface="Avenir Book" panose="02000503020000020003" pitchFamily="2" charset="0"/>
              </a:endParaRPr>
            </a:p>
          </p:txBody>
        </p:sp>
      </p:grpSp>
    </p:spTree>
    <p:extLst>
      <p:ext uri="{BB962C8B-B14F-4D97-AF65-F5344CB8AC3E}">
        <p14:creationId xmlns:p14="http://schemas.microsoft.com/office/powerpoint/2010/main" val="3338887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4459902" y="721449"/>
            <a:ext cx="6639664" cy="625438"/>
          </a:xfrm>
        </p:spPr>
        <p:txBody>
          <a:bodyPr>
            <a:normAutofit fontScale="90000"/>
          </a:bodyPr>
          <a:lstStyle/>
          <a:p>
            <a:r>
              <a:rPr lang="en-US" sz="4000" dirty="0">
                <a:solidFill>
                  <a:srgbClr val="730000"/>
                </a:solidFill>
                <a:latin typeface="Avenir Book" panose="02000503020000020003" pitchFamily="2" charset="0"/>
              </a:rPr>
              <a:t>Monthly Overview of Ramadan</a:t>
            </a:r>
          </a:p>
        </p:txBody>
      </p:sp>
      <p:sp>
        <p:nvSpPr>
          <p:cNvPr id="66" name="Google Shape;352;p30">
            <a:extLst>
              <a:ext uri="{FF2B5EF4-FFF2-40B4-BE49-F238E27FC236}">
                <a16:creationId xmlns:a16="http://schemas.microsoft.com/office/drawing/2014/main" id="{C7F28446-2643-DA4F-A030-5506F558BB68}"/>
              </a:ext>
            </a:extLst>
          </p:cNvPr>
          <p:cNvSpPr/>
          <p:nvPr/>
        </p:nvSpPr>
        <p:spPr>
          <a:xfrm rot="10136228">
            <a:off x="10199032" y="3807625"/>
            <a:ext cx="1801069" cy="77035"/>
          </a:xfrm>
          <a:prstGeom prst="roundRect">
            <a:avLst>
              <a:gd name="adj" fmla="val 0"/>
            </a:avLst>
          </a:prstGeom>
          <a:gradFill>
            <a:gsLst>
              <a:gs pos="29000">
                <a:schemeClr val="accent4"/>
              </a:gs>
              <a:gs pos="58000">
                <a:srgbClr val="730000"/>
              </a:gs>
              <a:gs pos="99000">
                <a:srgbClr val="730000"/>
              </a:gs>
            </a:gsLst>
            <a:lin ang="0" scaled="0"/>
          </a:gradFill>
          <a:ln>
            <a:noFill/>
          </a:ln>
        </p:spPr>
        <p:txBody>
          <a:bodyPr spcFirstLastPara="1" wrap="square" lIns="121900" tIns="121900" rIns="121900" bIns="121900" anchor="ctr" anchorCtr="0">
            <a:noAutofit/>
          </a:bodyPr>
          <a:lstStyle/>
          <a:p>
            <a:endParaRPr sz="2400"/>
          </a:p>
        </p:txBody>
      </p:sp>
      <p:sp>
        <p:nvSpPr>
          <p:cNvPr id="67" name="Google Shape;353;p30">
            <a:extLst>
              <a:ext uri="{FF2B5EF4-FFF2-40B4-BE49-F238E27FC236}">
                <a16:creationId xmlns:a16="http://schemas.microsoft.com/office/drawing/2014/main" id="{FD5E8B72-854D-834D-A793-F206EC462016}"/>
              </a:ext>
            </a:extLst>
          </p:cNvPr>
          <p:cNvSpPr/>
          <p:nvPr/>
        </p:nvSpPr>
        <p:spPr>
          <a:xfrm rot="711236" flipH="1">
            <a:off x="8509878" y="3807735"/>
            <a:ext cx="1801212" cy="76883"/>
          </a:xfrm>
          <a:prstGeom prst="roundRect">
            <a:avLst>
              <a:gd name="adj" fmla="val 50000"/>
            </a:avLst>
          </a:prstGeom>
          <a:solidFill>
            <a:srgbClr val="730000"/>
          </a:solidFill>
          <a:ln>
            <a:noFill/>
          </a:ln>
        </p:spPr>
        <p:txBody>
          <a:bodyPr spcFirstLastPara="1" wrap="square" lIns="121900" tIns="121900" rIns="121900" bIns="121900" anchor="ctr" anchorCtr="0">
            <a:noAutofit/>
          </a:bodyPr>
          <a:lstStyle/>
          <a:p>
            <a:endParaRPr sz="2400"/>
          </a:p>
        </p:txBody>
      </p:sp>
      <p:sp>
        <p:nvSpPr>
          <p:cNvPr id="74" name="Google Shape;360;p30">
            <a:extLst>
              <a:ext uri="{FF2B5EF4-FFF2-40B4-BE49-F238E27FC236}">
                <a16:creationId xmlns:a16="http://schemas.microsoft.com/office/drawing/2014/main" id="{6FF5CDA8-599E-F445-87D7-DB10D3360B6C}"/>
              </a:ext>
            </a:extLst>
          </p:cNvPr>
          <p:cNvSpPr/>
          <p:nvPr/>
        </p:nvSpPr>
        <p:spPr>
          <a:xfrm rot="-711236">
            <a:off x="6811045" y="3807735"/>
            <a:ext cx="1801212" cy="76883"/>
          </a:xfrm>
          <a:prstGeom prst="roundRect">
            <a:avLst>
              <a:gd name="adj" fmla="val 50000"/>
            </a:avLst>
          </a:prstGeom>
          <a:solidFill>
            <a:srgbClr val="730000"/>
          </a:solidFill>
          <a:ln>
            <a:noFill/>
          </a:ln>
        </p:spPr>
        <p:txBody>
          <a:bodyPr spcFirstLastPara="1" wrap="square" lIns="121900" tIns="121900" rIns="121900" bIns="121900" anchor="ctr" anchorCtr="0">
            <a:noAutofit/>
          </a:bodyPr>
          <a:lstStyle/>
          <a:p>
            <a:endParaRPr sz="2400"/>
          </a:p>
        </p:txBody>
      </p:sp>
      <p:sp>
        <p:nvSpPr>
          <p:cNvPr id="83" name="Google Shape;369;p30">
            <a:extLst>
              <a:ext uri="{FF2B5EF4-FFF2-40B4-BE49-F238E27FC236}">
                <a16:creationId xmlns:a16="http://schemas.microsoft.com/office/drawing/2014/main" id="{CCAFDDC3-7608-544E-8FDC-58041CD58F6A}"/>
              </a:ext>
            </a:extLst>
          </p:cNvPr>
          <p:cNvSpPr/>
          <p:nvPr/>
        </p:nvSpPr>
        <p:spPr>
          <a:xfrm rot="711236" flipH="1">
            <a:off x="5055478" y="3807735"/>
            <a:ext cx="1801212" cy="76883"/>
          </a:xfrm>
          <a:prstGeom prst="roundRect">
            <a:avLst>
              <a:gd name="adj" fmla="val 50000"/>
            </a:avLst>
          </a:prstGeom>
          <a:solidFill>
            <a:srgbClr val="730000"/>
          </a:solidFill>
          <a:ln>
            <a:noFill/>
          </a:ln>
        </p:spPr>
        <p:txBody>
          <a:bodyPr spcFirstLastPara="1" wrap="square" lIns="121900" tIns="121900" rIns="121900" bIns="121900" anchor="ctr" anchorCtr="0">
            <a:noAutofit/>
          </a:bodyPr>
          <a:lstStyle/>
          <a:p>
            <a:endParaRPr sz="2400"/>
          </a:p>
        </p:txBody>
      </p:sp>
      <p:sp>
        <p:nvSpPr>
          <p:cNvPr id="90" name="Google Shape;376;p30">
            <a:extLst>
              <a:ext uri="{FF2B5EF4-FFF2-40B4-BE49-F238E27FC236}">
                <a16:creationId xmlns:a16="http://schemas.microsoft.com/office/drawing/2014/main" id="{77AF4952-7D9F-0747-8E80-C51618379962}"/>
              </a:ext>
            </a:extLst>
          </p:cNvPr>
          <p:cNvSpPr/>
          <p:nvPr/>
        </p:nvSpPr>
        <p:spPr>
          <a:xfrm rot="-711236">
            <a:off x="2838959" y="3829235"/>
            <a:ext cx="2321130" cy="109127"/>
          </a:xfrm>
          <a:prstGeom prst="roundRect">
            <a:avLst>
              <a:gd name="adj" fmla="val 0"/>
            </a:avLst>
          </a:prstGeom>
          <a:gradFill>
            <a:gsLst>
              <a:gs pos="0">
                <a:schemeClr val="accent4"/>
              </a:gs>
              <a:gs pos="100000">
                <a:srgbClr val="730000"/>
              </a:gs>
            </a:gsLst>
            <a:lin ang="0" scaled="0"/>
          </a:gradFill>
          <a:ln>
            <a:noFill/>
          </a:ln>
        </p:spPr>
        <p:txBody>
          <a:bodyPr spcFirstLastPara="1" wrap="square" lIns="121900" tIns="121900" rIns="121900" bIns="121900" anchor="ctr" anchorCtr="0">
            <a:noAutofit/>
          </a:bodyPr>
          <a:lstStyle/>
          <a:p>
            <a:endParaRPr sz="2400"/>
          </a:p>
        </p:txBody>
      </p:sp>
      <p:grpSp>
        <p:nvGrpSpPr>
          <p:cNvPr id="91" name="Google Shape;377;p30">
            <a:extLst>
              <a:ext uri="{FF2B5EF4-FFF2-40B4-BE49-F238E27FC236}">
                <a16:creationId xmlns:a16="http://schemas.microsoft.com/office/drawing/2014/main" id="{BC3E568F-31C9-C342-9697-B8B47A1313C5}"/>
              </a:ext>
            </a:extLst>
          </p:cNvPr>
          <p:cNvGrpSpPr/>
          <p:nvPr/>
        </p:nvGrpSpPr>
        <p:grpSpPr>
          <a:xfrm>
            <a:off x="3621109" y="1757991"/>
            <a:ext cx="2976122" cy="2114717"/>
            <a:chOff x="1637475" y="1219940"/>
            <a:chExt cx="1712700" cy="1091076"/>
          </a:xfrm>
        </p:grpSpPr>
        <p:sp>
          <p:nvSpPr>
            <p:cNvPr id="92" name="Google Shape;378;p30">
              <a:extLst>
                <a:ext uri="{FF2B5EF4-FFF2-40B4-BE49-F238E27FC236}">
                  <a16:creationId xmlns:a16="http://schemas.microsoft.com/office/drawing/2014/main" id="{C0342F9F-7909-D544-BAA0-537180859193}"/>
                </a:ext>
              </a:extLst>
            </p:cNvPr>
            <p:cNvSpPr/>
            <p:nvPr/>
          </p:nvSpPr>
          <p:spPr>
            <a:xfrm>
              <a:off x="1637475" y="1219940"/>
              <a:ext cx="1712700" cy="815024"/>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93" name="Google Shape;379;p30">
              <a:extLst>
                <a:ext uri="{FF2B5EF4-FFF2-40B4-BE49-F238E27FC236}">
                  <a16:creationId xmlns:a16="http://schemas.microsoft.com/office/drawing/2014/main" id="{780C4C7F-027A-5845-B49D-25E814EFF5FB}"/>
                </a:ext>
              </a:extLst>
            </p:cNvPr>
            <p:cNvSpPr txBox="1"/>
            <p:nvPr/>
          </p:nvSpPr>
          <p:spPr>
            <a:xfrm>
              <a:off x="2139051" y="2035016"/>
              <a:ext cx="696900" cy="276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endParaRPr sz="1500" b="1" dirty="0">
                <a:solidFill>
                  <a:schemeClr val="accent2"/>
                </a:solidFill>
                <a:latin typeface="IBM Plex Serif"/>
                <a:ea typeface="IBM Plex Serif"/>
                <a:cs typeface="IBM Plex Serif"/>
                <a:sym typeface="IBM Plex Serif"/>
              </a:endParaRPr>
            </a:p>
          </p:txBody>
        </p:sp>
        <p:sp>
          <p:nvSpPr>
            <p:cNvPr id="94" name="Google Shape;380;p30">
              <a:extLst>
                <a:ext uri="{FF2B5EF4-FFF2-40B4-BE49-F238E27FC236}">
                  <a16:creationId xmlns:a16="http://schemas.microsoft.com/office/drawing/2014/main" id="{FA45FD2D-2348-504A-9F74-C62665666CD2}"/>
                </a:ext>
              </a:extLst>
            </p:cNvPr>
            <p:cNvSpPr/>
            <p:nvPr/>
          </p:nvSpPr>
          <p:spPr>
            <a:xfrm rot="10800000">
              <a:off x="2448825" y="2023537"/>
              <a:ext cx="90000" cy="675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a:p>
          </p:txBody>
        </p:sp>
        <p:sp>
          <p:nvSpPr>
            <p:cNvPr id="96" name="Google Shape;382;p30">
              <a:extLst>
                <a:ext uri="{FF2B5EF4-FFF2-40B4-BE49-F238E27FC236}">
                  <a16:creationId xmlns:a16="http://schemas.microsoft.com/office/drawing/2014/main" id="{DC338E65-38DD-7449-ABD6-A309C8F16A67}"/>
                </a:ext>
              </a:extLst>
            </p:cNvPr>
            <p:cNvSpPr/>
            <p:nvPr/>
          </p:nvSpPr>
          <p:spPr>
            <a:xfrm rot="19810524">
              <a:off x="2427181" y="2149653"/>
              <a:ext cx="120639" cy="111891"/>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97" name="Rectangle 96">
            <a:extLst>
              <a:ext uri="{FF2B5EF4-FFF2-40B4-BE49-F238E27FC236}">
                <a16:creationId xmlns:a16="http://schemas.microsoft.com/office/drawing/2014/main" id="{9395D2F1-C7F2-0F49-98F9-969CD2E97D1F}"/>
              </a:ext>
            </a:extLst>
          </p:cNvPr>
          <p:cNvSpPr/>
          <p:nvPr/>
        </p:nvSpPr>
        <p:spPr>
          <a:xfrm>
            <a:off x="-1" y="0"/>
            <a:ext cx="295585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oogle Shape;377;p30">
            <a:extLst>
              <a:ext uri="{FF2B5EF4-FFF2-40B4-BE49-F238E27FC236}">
                <a16:creationId xmlns:a16="http://schemas.microsoft.com/office/drawing/2014/main" id="{D7911A0E-1E29-5147-BA1C-8B2617B92A0C}"/>
              </a:ext>
            </a:extLst>
          </p:cNvPr>
          <p:cNvGrpSpPr/>
          <p:nvPr/>
        </p:nvGrpSpPr>
        <p:grpSpPr>
          <a:xfrm>
            <a:off x="6902475" y="2042947"/>
            <a:ext cx="4688210" cy="1764689"/>
            <a:chOff x="1572242" y="1412629"/>
            <a:chExt cx="2697973" cy="910481"/>
          </a:xfrm>
        </p:grpSpPr>
        <p:sp>
          <p:nvSpPr>
            <p:cNvPr id="99" name="Google Shape;378;p30">
              <a:extLst>
                <a:ext uri="{FF2B5EF4-FFF2-40B4-BE49-F238E27FC236}">
                  <a16:creationId xmlns:a16="http://schemas.microsoft.com/office/drawing/2014/main" id="{A3A2AB53-7B55-3141-8746-FBEA0D584DCF}"/>
                </a:ext>
              </a:extLst>
            </p:cNvPr>
            <p:cNvSpPr/>
            <p:nvPr/>
          </p:nvSpPr>
          <p:spPr>
            <a:xfrm>
              <a:off x="1572242" y="1412629"/>
              <a:ext cx="2697973" cy="703500"/>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100" name="Google Shape;379;p30">
              <a:extLst>
                <a:ext uri="{FF2B5EF4-FFF2-40B4-BE49-F238E27FC236}">
                  <a16:creationId xmlns:a16="http://schemas.microsoft.com/office/drawing/2014/main" id="{667D5C04-98FA-634A-AE7C-73732A160DAF}"/>
                </a:ext>
              </a:extLst>
            </p:cNvPr>
            <p:cNvSpPr txBox="1"/>
            <p:nvPr/>
          </p:nvSpPr>
          <p:spPr>
            <a:xfrm>
              <a:off x="2139051" y="2035016"/>
              <a:ext cx="696900" cy="276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endParaRPr sz="1500" b="1" dirty="0">
                <a:solidFill>
                  <a:schemeClr val="accent2"/>
                </a:solidFill>
                <a:latin typeface="IBM Plex Serif"/>
                <a:ea typeface="IBM Plex Serif"/>
                <a:cs typeface="IBM Plex Serif"/>
                <a:sym typeface="IBM Plex Serif"/>
              </a:endParaRPr>
            </a:p>
          </p:txBody>
        </p:sp>
        <p:sp>
          <p:nvSpPr>
            <p:cNvPr id="101" name="Google Shape;380;p30">
              <a:extLst>
                <a:ext uri="{FF2B5EF4-FFF2-40B4-BE49-F238E27FC236}">
                  <a16:creationId xmlns:a16="http://schemas.microsoft.com/office/drawing/2014/main" id="{4CAD6F2C-4D49-3048-AC55-8C77C4554EB7}"/>
                </a:ext>
              </a:extLst>
            </p:cNvPr>
            <p:cNvSpPr/>
            <p:nvPr/>
          </p:nvSpPr>
          <p:spPr>
            <a:xfrm rot="10800000">
              <a:off x="2472504" y="2118732"/>
              <a:ext cx="90000" cy="675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102" name="Google Shape;382;p30">
              <a:extLst>
                <a:ext uri="{FF2B5EF4-FFF2-40B4-BE49-F238E27FC236}">
                  <a16:creationId xmlns:a16="http://schemas.microsoft.com/office/drawing/2014/main" id="{2C035936-0781-E14E-893B-386F597D7D2D}"/>
                </a:ext>
              </a:extLst>
            </p:cNvPr>
            <p:cNvSpPr/>
            <p:nvPr/>
          </p:nvSpPr>
          <p:spPr>
            <a:xfrm rot="19810524">
              <a:off x="2457184" y="2211219"/>
              <a:ext cx="120639" cy="111891"/>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nvGrpSpPr>
          <p:cNvPr id="103" name="Google Shape;377;p30">
            <a:extLst>
              <a:ext uri="{FF2B5EF4-FFF2-40B4-BE49-F238E27FC236}">
                <a16:creationId xmlns:a16="http://schemas.microsoft.com/office/drawing/2014/main" id="{C7D98EBD-0999-4249-B4E4-2D7BC0E66F80}"/>
              </a:ext>
            </a:extLst>
          </p:cNvPr>
          <p:cNvGrpSpPr/>
          <p:nvPr/>
        </p:nvGrpSpPr>
        <p:grpSpPr>
          <a:xfrm rot="10800000">
            <a:off x="3867958" y="3932339"/>
            <a:ext cx="4438205" cy="1797309"/>
            <a:chOff x="1656475" y="1500188"/>
            <a:chExt cx="2554100" cy="927311"/>
          </a:xfrm>
        </p:grpSpPr>
        <p:sp>
          <p:nvSpPr>
            <p:cNvPr id="104" name="Google Shape;378;p30">
              <a:extLst>
                <a:ext uri="{FF2B5EF4-FFF2-40B4-BE49-F238E27FC236}">
                  <a16:creationId xmlns:a16="http://schemas.microsoft.com/office/drawing/2014/main" id="{F0760C53-7A2E-FE49-8E7F-8ACFB8BCB85B}"/>
                </a:ext>
              </a:extLst>
            </p:cNvPr>
            <p:cNvSpPr/>
            <p:nvPr/>
          </p:nvSpPr>
          <p:spPr>
            <a:xfrm>
              <a:off x="1656475" y="1500188"/>
              <a:ext cx="2554100" cy="703500"/>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106" name="Google Shape;380;p30">
              <a:extLst>
                <a:ext uri="{FF2B5EF4-FFF2-40B4-BE49-F238E27FC236}">
                  <a16:creationId xmlns:a16="http://schemas.microsoft.com/office/drawing/2014/main" id="{6717E1AE-FFE5-5D43-BCA7-05AF51FB65A5}"/>
                </a:ext>
              </a:extLst>
            </p:cNvPr>
            <p:cNvSpPr/>
            <p:nvPr/>
          </p:nvSpPr>
          <p:spPr>
            <a:xfrm rot="10800000">
              <a:off x="2453220" y="2145718"/>
              <a:ext cx="128570" cy="150404"/>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107" name="Google Shape;382;p30">
              <a:extLst>
                <a:ext uri="{FF2B5EF4-FFF2-40B4-BE49-F238E27FC236}">
                  <a16:creationId xmlns:a16="http://schemas.microsoft.com/office/drawing/2014/main" id="{B95ABA6A-1D24-7541-B547-C6A05BD17B60}"/>
                </a:ext>
              </a:extLst>
            </p:cNvPr>
            <p:cNvSpPr/>
            <p:nvPr/>
          </p:nvSpPr>
          <p:spPr>
            <a:xfrm rot="19810524">
              <a:off x="2457185" y="2315608"/>
              <a:ext cx="120639" cy="111891"/>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nvGrpSpPr>
          <p:cNvPr id="108" name="Google Shape;377;p30">
            <a:extLst>
              <a:ext uri="{FF2B5EF4-FFF2-40B4-BE49-F238E27FC236}">
                <a16:creationId xmlns:a16="http://schemas.microsoft.com/office/drawing/2014/main" id="{32B89EA1-9EE7-E04A-95F5-3853EDB445A3}"/>
              </a:ext>
            </a:extLst>
          </p:cNvPr>
          <p:cNvGrpSpPr/>
          <p:nvPr/>
        </p:nvGrpSpPr>
        <p:grpSpPr>
          <a:xfrm rot="10800000">
            <a:off x="8689686" y="3932341"/>
            <a:ext cx="3220189" cy="1841945"/>
            <a:chOff x="1543566" y="1477158"/>
            <a:chExt cx="1853156" cy="950341"/>
          </a:xfrm>
        </p:grpSpPr>
        <p:sp>
          <p:nvSpPr>
            <p:cNvPr id="109" name="Google Shape;378;p30">
              <a:extLst>
                <a:ext uri="{FF2B5EF4-FFF2-40B4-BE49-F238E27FC236}">
                  <a16:creationId xmlns:a16="http://schemas.microsoft.com/office/drawing/2014/main" id="{1C27DB3C-A8D3-8F4B-A59D-05D28F0C0789}"/>
                </a:ext>
              </a:extLst>
            </p:cNvPr>
            <p:cNvSpPr/>
            <p:nvPr/>
          </p:nvSpPr>
          <p:spPr>
            <a:xfrm>
              <a:off x="1543566" y="1477158"/>
              <a:ext cx="1853156" cy="703500"/>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111" name="Google Shape;380;p30">
              <a:extLst>
                <a:ext uri="{FF2B5EF4-FFF2-40B4-BE49-F238E27FC236}">
                  <a16:creationId xmlns:a16="http://schemas.microsoft.com/office/drawing/2014/main" id="{D0214890-F1E4-E943-9B05-C0F4B79AB9DD}"/>
                </a:ext>
              </a:extLst>
            </p:cNvPr>
            <p:cNvSpPr/>
            <p:nvPr/>
          </p:nvSpPr>
          <p:spPr>
            <a:xfrm rot="10800000">
              <a:off x="2441401" y="2137159"/>
              <a:ext cx="166732" cy="126501"/>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a:p>
          </p:txBody>
        </p:sp>
        <p:sp>
          <p:nvSpPr>
            <p:cNvPr id="112" name="Google Shape;382;p30">
              <a:extLst>
                <a:ext uri="{FF2B5EF4-FFF2-40B4-BE49-F238E27FC236}">
                  <a16:creationId xmlns:a16="http://schemas.microsoft.com/office/drawing/2014/main" id="{1A2ACF7E-8C7F-4849-80C0-9FF7B9D43749}"/>
                </a:ext>
              </a:extLst>
            </p:cNvPr>
            <p:cNvSpPr/>
            <p:nvPr/>
          </p:nvSpPr>
          <p:spPr>
            <a:xfrm rot="19810524">
              <a:off x="2457185" y="2315608"/>
              <a:ext cx="120639" cy="111891"/>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113" name="TextBox 112">
            <a:extLst>
              <a:ext uri="{FF2B5EF4-FFF2-40B4-BE49-F238E27FC236}">
                <a16:creationId xmlns:a16="http://schemas.microsoft.com/office/drawing/2014/main" id="{CE1128EA-8EEA-984D-B441-2C22309112BA}"/>
              </a:ext>
            </a:extLst>
          </p:cNvPr>
          <p:cNvSpPr txBox="1"/>
          <p:nvPr/>
        </p:nvSpPr>
        <p:spPr>
          <a:xfrm>
            <a:off x="3596245" y="1776425"/>
            <a:ext cx="3068863" cy="1938992"/>
          </a:xfrm>
          <a:prstGeom prst="rect">
            <a:avLst/>
          </a:prstGeom>
          <a:noFill/>
        </p:spPr>
        <p:txBody>
          <a:bodyPr wrap="square" rtlCol="0">
            <a:spAutoFit/>
          </a:bodyPr>
          <a:lstStyle/>
          <a:p>
            <a:r>
              <a:rPr lang="en-US" sz="1500" dirty="0">
                <a:latin typeface="Avenir Book" panose="02000503020000020003" pitchFamily="2" charset="0"/>
              </a:rPr>
              <a:t>Ramadan begins with the sighting of the new moon in countries that are able to see it. Typically the first day is one of the more difficult ones since it takes time to adjust to fasting </a:t>
            </a:r>
          </a:p>
          <a:p>
            <a:br>
              <a:rPr lang="en-US" sz="1500" dirty="0">
                <a:latin typeface="Avenir Book" panose="02000503020000020003" pitchFamily="2" charset="0"/>
              </a:rPr>
            </a:br>
            <a:endParaRPr lang="en-US" sz="1500" dirty="0">
              <a:latin typeface="Avenir Book" panose="02000503020000020003" pitchFamily="2" charset="0"/>
            </a:endParaRPr>
          </a:p>
        </p:txBody>
      </p:sp>
      <p:sp>
        <p:nvSpPr>
          <p:cNvPr id="114" name="TextBox 113">
            <a:extLst>
              <a:ext uri="{FF2B5EF4-FFF2-40B4-BE49-F238E27FC236}">
                <a16:creationId xmlns:a16="http://schemas.microsoft.com/office/drawing/2014/main" id="{94324D0D-79DE-7B46-A579-92131E509C71}"/>
              </a:ext>
            </a:extLst>
          </p:cNvPr>
          <p:cNvSpPr txBox="1"/>
          <p:nvPr/>
        </p:nvSpPr>
        <p:spPr>
          <a:xfrm>
            <a:off x="6954834" y="2083382"/>
            <a:ext cx="4688211" cy="1708160"/>
          </a:xfrm>
          <a:prstGeom prst="rect">
            <a:avLst/>
          </a:prstGeom>
          <a:noFill/>
        </p:spPr>
        <p:txBody>
          <a:bodyPr wrap="square" rtlCol="0">
            <a:spAutoFit/>
          </a:bodyPr>
          <a:lstStyle/>
          <a:p>
            <a:r>
              <a:rPr lang="en-US" sz="1500" dirty="0">
                <a:latin typeface="Avenir Book" panose="02000503020000020003" pitchFamily="2" charset="0"/>
              </a:rPr>
              <a:t>The last 10 days of Ramadan are some of the more sacred days of the month. It is said that the Night of Decree falls on one of the last ten days of the month and on that day the Quran was revealed. Usually during this time people increase additional prayers</a:t>
            </a:r>
          </a:p>
          <a:p>
            <a:br>
              <a:rPr lang="en-US" sz="1500" dirty="0">
                <a:latin typeface="Avenir Book" panose="02000503020000020003" pitchFamily="2" charset="0"/>
              </a:rPr>
            </a:br>
            <a:endParaRPr lang="en-US" sz="1500" dirty="0">
              <a:latin typeface="Avenir Book" panose="02000503020000020003" pitchFamily="2" charset="0"/>
            </a:endParaRPr>
          </a:p>
        </p:txBody>
      </p:sp>
      <p:sp>
        <p:nvSpPr>
          <p:cNvPr id="115" name="TextBox 114">
            <a:extLst>
              <a:ext uri="{FF2B5EF4-FFF2-40B4-BE49-F238E27FC236}">
                <a16:creationId xmlns:a16="http://schemas.microsoft.com/office/drawing/2014/main" id="{814F6322-2EDD-324F-BA99-A3D403672821}"/>
              </a:ext>
            </a:extLst>
          </p:cNvPr>
          <p:cNvSpPr txBox="1"/>
          <p:nvPr/>
        </p:nvSpPr>
        <p:spPr>
          <a:xfrm>
            <a:off x="3852509" y="4472928"/>
            <a:ext cx="4438205" cy="1708160"/>
          </a:xfrm>
          <a:prstGeom prst="rect">
            <a:avLst/>
          </a:prstGeom>
          <a:noFill/>
        </p:spPr>
        <p:txBody>
          <a:bodyPr wrap="square" rtlCol="0">
            <a:spAutoFit/>
          </a:bodyPr>
          <a:lstStyle/>
          <a:p>
            <a:r>
              <a:rPr lang="en-US" sz="1500" dirty="0">
                <a:latin typeface="Avenir Book" panose="02000503020000020003" pitchFamily="2" charset="0"/>
              </a:rPr>
              <a:t>After the first two weeks, people are typically more adjusted to fasting and it is much easier to fast. Most people have adapted  to a schedule of reading more Quran, listening to lectures or just spending more time with family.</a:t>
            </a:r>
          </a:p>
          <a:p>
            <a:br>
              <a:rPr lang="en-US" sz="1500" dirty="0">
                <a:latin typeface="Avenir Book" panose="02000503020000020003" pitchFamily="2" charset="0"/>
              </a:rPr>
            </a:br>
            <a:endParaRPr lang="en-US" sz="1500" dirty="0">
              <a:latin typeface="Avenir Book" panose="02000503020000020003" pitchFamily="2" charset="0"/>
            </a:endParaRPr>
          </a:p>
        </p:txBody>
      </p:sp>
      <p:sp>
        <p:nvSpPr>
          <p:cNvPr id="116" name="TextBox 115">
            <a:extLst>
              <a:ext uri="{FF2B5EF4-FFF2-40B4-BE49-F238E27FC236}">
                <a16:creationId xmlns:a16="http://schemas.microsoft.com/office/drawing/2014/main" id="{8CF373A0-E8D1-2346-8AF5-165F6A73E6DA}"/>
              </a:ext>
            </a:extLst>
          </p:cNvPr>
          <p:cNvSpPr txBox="1"/>
          <p:nvPr/>
        </p:nvSpPr>
        <p:spPr>
          <a:xfrm>
            <a:off x="8725599" y="4480946"/>
            <a:ext cx="3225926" cy="1708160"/>
          </a:xfrm>
          <a:prstGeom prst="rect">
            <a:avLst/>
          </a:prstGeom>
          <a:noFill/>
        </p:spPr>
        <p:txBody>
          <a:bodyPr wrap="square" rtlCol="0">
            <a:spAutoFit/>
          </a:bodyPr>
          <a:lstStyle/>
          <a:p>
            <a:r>
              <a:rPr lang="en-US" sz="1500" dirty="0">
                <a:latin typeface="Avenir Book" panose="02000503020000020003" pitchFamily="2" charset="0"/>
              </a:rPr>
              <a:t>Eid al-</a:t>
            </a:r>
            <a:r>
              <a:rPr lang="en-US" sz="1500" dirty="0" err="1">
                <a:latin typeface="Avenir Book" panose="02000503020000020003" pitchFamily="2" charset="0"/>
              </a:rPr>
              <a:t>Fitr</a:t>
            </a:r>
            <a:r>
              <a:rPr lang="en-US" sz="1500" dirty="0">
                <a:latin typeface="Avenir Book" panose="02000503020000020003" pitchFamily="2" charset="0"/>
              </a:rPr>
              <a:t>! After Ramadan ends and the new moon is sighted </a:t>
            </a:r>
            <a:r>
              <a:rPr lang="en-US" sz="1500" dirty="0" err="1">
                <a:latin typeface="Avenir Book" panose="02000503020000020003" pitchFamily="2" charset="0"/>
              </a:rPr>
              <a:t>signalling</a:t>
            </a:r>
            <a:r>
              <a:rPr lang="en-US" sz="1500" dirty="0">
                <a:latin typeface="Avenir Book" panose="02000503020000020003" pitchFamily="2" charset="0"/>
              </a:rPr>
              <a:t> the new month, the Eid festival begins which is three days of celebration and fun for Muslims</a:t>
            </a:r>
          </a:p>
          <a:p>
            <a:br>
              <a:rPr lang="en-US" sz="1500" dirty="0">
                <a:latin typeface="Avenir Book" panose="02000503020000020003" pitchFamily="2" charset="0"/>
              </a:rPr>
            </a:br>
            <a:endParaRPr lang="en-US" sz="1500" dirty="0">
              <a:latin typeface="Avenir Book" panose="02000503020000020003" pitchFamily="2" charset="0"/>
            </a:endParaRPr>
          </a:p>
        </p:txBody>
      </p:sp>
    </p:spTree>
    <p:extLst>
      <p:ext uri="{BB962C8B-B14F-4D97-AF65-F5344CB8AC3E}">
        <p14:creationId xmlns:p14="http://schemas.microsoft.com/office/powerpoint/2010/main" val="4136740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5606162" y="723360"/>
            <a:ext cx="4210978" cy="625438"/>
          </a:xfrm>
        </p:spPr>
        <p:txBody>
          <a:bodyPr>
            <a:normAutofit fontScale="90000"/>
          </a:bodyPr>
          <a:lstStyle/>
          <a:p>
            <a:r>
              <a:rPr lang="en-US" sz="4000" dirty="0">
                <a:solidFill>
                  <a:srgbClr val="730000"/>
                </a:solidFill>
                <a:latin typeface="Avenir Book" panose="02000503020000020003" pitchFamily="2" charset="0"/>
              </a:rPr>
              <a:t>A Day in Ramadan </a:t>
            </a:r>
          </a:p>
        </p:txBody>
      </p:sp>
      <p:sp>
        <p:nvSpPr>
          <p:cNvPr id="66" name="Google Shape;352;p30">
            <a:extLst>
              <a:ext uri="{FF2B5EF4-FFF2-40B4-BE49-F238E27FC236}">
                <a16:creationId xmlns:a16="http://schemas.microsoft.com/office/drawing/2014/main" id="{C7F28446-2643-DA4F-A030-5506F558BB68}"/>
              </a:ext>
            </a:extLst>
          </p:cNvPr>
          <p:cNvSpPr/>
          <p:nvPr/>
        </p:nvSpPr>
        <p:spPr>
          <a:xfrm rot="10136228">
            <a:off x="10199032" y="3807625"/>
            <a:ext cx="1801069" cy="77035"/>
          </a:xfrm>
          <a:prstGeom prst="roundRect">
            <a:avLst>
              <a:gd name="adj" fmla="val 0"/>
            </a:avLst>
          </a:prstGeom>
          <a:gradFill>
            <a:gsLst>
              <a:gs pos="0">
                <a:srgbClr val="730000"/>
              </a:gs>
              <a:gs pos="63000">
                <a:srgbClr val="FFC000"/>
              </a:gs>
              <a:gs pos="83000">
                <a:srgbClr val="730000"/>
              </a:gs>
            </a:gsLst>
            <a:lin ang="0" scaled="0"/>
          </a:gradFill>
          <a:ln>
            <a:noFill/>
          </a:ln>
        </p:spPr>
        <p:txBody>
          <a:bodyPr spcFirstLastPara="1" wrap="square" lIns="121900" tIns="121900" rIns="121900" bIns="121900" anchor="ctr" anchorCtr="0">
            <a:noAutofit/>
          </a:bodyPr>
          <a:lstStyle/>
          <a:p>
            <a:endParaRPr sz="2400"/>
          </a:p>
        </p:txBody>
      </p:sp>
      <p:sp>
        <p:nvSpPr>
          <p:cNvPr id="67" name="Google Shape;353;p30">
            <a:extLst>
              <a:ext uri="{FF2B5EF4-FFF2-40B4-BE49-F238E27FC236}">
                <a16:creationId xmlns:a16="http://schemas.microsoft.com/office/drawing/2014/main" id="{FD5E8B72-854D-834D-A793-F206EC462016}"/>
              </a:ext>
            </a:extLst>
          </p:cNvPr>
          <p:cNvSpPr/>
          <p:nvPr/>
        </p:nvSpPr>
        <p:spPr>
          <a:xfrm rot="711236" flipH="1">
            <a:off x="8509878" y="3807735"/>
            <a:ext cx="1801212" cy="76883"/>
          </a:xfrm>
          <a:prstGeom prst="roundRect">
            <a:avLst>
              <a:gd name="adj" fmla="val 50000"/>
            </a:avLst>
          </a:prstGeom>
          <a:solidFill>
            <a:srgbClr val="730000"/>
          </a:solidFill>
          <a:ln>
            <a:noFill/>
          </a:ln>
        </p:spPr>
        <p:txBody>
          <a:bodyPr spcFirstLastPara="1" wrap="square" lIns="121900" tIns="121900" rIns="121900" bIns="121900" anchor="ctr" anchorCtr="0">
            <a:noAutofit/>
          </a:bodyPr>
          <a:lstStyle/>
          <a:p>
            <a:endParaRPr sz="2400"/>
          </a:p>
        </p:txBody>
      </p:sp>
      <p:sp>
        <p:nvSpPr>
          <p:cNvPr id="74" name="Google Shape;360;p30">
            <a:extLst>
              <a:ext uri="{FF2B5EF4-FFF2-40B4-BE49-F238E27FC236}">
                <a16:creationId xmlns:a16="http://schemas.microsoft.com/office/drawing/2014/main" id="{6FF5CDA8-599E-F445-87D7-DB10D3360B6C}"/>
              </a:ext>
            </a:extLst>
          </p:cNvPr>
          <p:cNvSpPr/>
          <p:nvPr/>
        </p:nvSpPr>
        <p:spPr>
          <a:xfrm rot="-711236">
            <a:off x="6811045" y="3807735"/>
            <a:ext cx="1801212" cy="76883"/>
          </a:xfrm>
          <a:prstGeom prst="roundRect">
            <a:avLst>
              <a:gd name="adj" fmla="val 50000"/>
            </a:avLst>
          </a:prstGeom>
          <a:solidFill>
            <a:srgbClr val="730000"/>
          </a:solidFill>
          <a:ln>
            <a:noFill/>
          </a:ln>
        </p:spPr>
        <p:txBody>
          <a:bodyPr spcFirstLastPara="1" wrap="square" lIns="121900" tIns="121900" rIns="121900" bIns="121900" anchor="ctr" anchorCtr="0">
            <a:noAutofit/>
          </a:bodyPr>
          <a:lstStyle/>
          <a:p>
            <a:endParaRPr sz="2400"/>
          </a:p>
        </p:txBody>
      </p:sp>
      <p:sp>
        <p:nvSpPr>
          <p:cNvPr id="83" name="Google Shape;369;p30">
            <a:extLst>
              <a:ext uri="{FF2B5EF4-FFF2-40B4-BE49-F238E27FC236}">
                <a16:creationId xmlns:a16="http://schemas.microsoft.com/office/drawing/2014/main" id="{CCAFDDC3-7608-544E-8FDC-58041CD58F6A}"/>
              </a:ext>
            </a:extLst>
          </p:cNvPr>
          <p:cNvSpPr/>
          <p:nvPr/>
        </p:nvSpPr>
        <p:spPr>
          <a:xfrm rot="711236" flipH="1">
            <a:off x="5055478" y="3807735"/>
            <a:ext cx="1801212" cy="76883"/>
          </a:xfrm>
          <a:prstGeom prst="roundRect">
            <a:avLst>
              <a:gd name="adj" fmla="val 50000"/>
            </a:avLst>
          </a:prstGeom>
          <a:solidFill>
            <a:srgbClr val="730000"/>
          </a:solidFill>
          <a:ln>
            <a:noFill/>
          </a:ln>
        </p:spPr>
        <p:txBody>
          <a:bodyPr spcFirstLastPara="1" wrap="square" lIns="121900" tIns="121900" rIns="121900" bIns="121900" anchor="ctr" anchorCtr="0">
            <a:noAutofit/>
          </a:bodyPr>
          <a:lstStyle/>
          <a:p>
            <a:endParaRPr sz="2400"/>
          </a:p>
        </p:txBody>
      </p:sp>
      <p:sp>
        <p:nvSpPr>
          <p:cNvPr id="90" name="Google Shape;376;p30">
            <a:extLst>
              <a:ext uri="{FF2B5EF4-FFF2-40B4-BE49-F238E27FC236}">
                <a16:creationId xmlns:a16="http://schemas.microsoft.com/office/drawing/2014/main" id="{77AF4952-7D9F-0747-8E80-C51618379962}"/>
              </a:ext>
            </a:extLst>
          </p:cNvPr>
          <p:cNvSpPr/>
          <p:nvPr/>
        </p:nvSpPr>
        <p:spPr>
          <a:xfrm rot="-711236">
            <a:off x="2838959" y="3829235"/>
            <a:ext cx="2321130" cy="109127"/>
          </a:xfrm>
          <a:prstGeom prst="roundRect">
            <a:avLst>
              <a:gd name="adj" fmla="val 0"/>
            </a:avLst>
          </a:prstGeom>
          <a:gradFill>
            <a:gsLst>
              <a:gs pos="0">
                <a:schemeClr val="accent4"/>
              </a:gs>
              <a:gs pos="100000">
                <a:srgbClr val="730000"/>
              </a:gs>
            </a:gsLst>
            <a:lin ang="0" scaled="0"/>
          </a:gradFill>
          <a:ln>
            <a:noFill/>
          </a:ln>
        </p:spPr>
        <p:txBody>
          <a:bodyPr spcFirstLastPara="1" wrap="square" lIns="121900" tIns="121900" rIns="121900" bIns="121900" anchor="ctr" anchorCtr="0">
            <a:noAutofit/>
          </a:bodyPr>
          <a:lstStyle/>
          <a:p>
            <a:endParaRPr sz="2400"/>
          </a:p>
        </p:txBody>
      </p:sp>
      <p:grpSp>
        <p:nvGrpSpPr>
          <p:cNvPr id="91" name="Google Shape;377;p30">
            <a:extLst>
              <a:ext uri="{FF2B5EF4-FFF2-40B4-BE49-F238E27FC236}">
                <a16:creationId xmlns:a16="http://schemas.microsoft.com/office/drawing/2014/main" id="{BC3E568F-31C9-C342-9697-B8B47A1313C5}"/>
              </a:ext>
            </a:extLst>
          </p:cNvPr>
          <p:cNvGrpSpPr/>
          <p:nvPr/>
        </p:nvGrpSpPr>
        <p:grpSpPr>
          <a:xfrm>
            <a:off x="3544737" y="1904741"/>
            <a:ext cx="2976122" cy="1873568"/>
            <a:chOff x="1637475" y="1219942"/>
            <a:chExt cx="1712700" cy="966657"/>
          </a:xfrm>
        </p:grpSpPr>
        <p:sp>
          <p:nvSpPr>
            <p:cNvPr id="92" name="Google Shape;378;p30">
              <a:extLst>
                <a:ext uri="{FF2B5EF4-FFF2-40B4-BE49-F238E27FC236}">
                  <a16:creationId xmlns:a16="http://schemas.microsoft.com/office/drawing/2014/main" id="{C0342F9F-7909-D544-BAA0-537180859193}"/>
                </a:ext>
              </a:extLst>
            </p:cNvPr>
            <p:cNvSpPr/>
            <p:nvPr/>
          </p:nvSpPr>
          <p:spPr>
            <a:xfrm>
              <a:off x="1637475" y="1219942"/>
              <a:ext cx="1712700" cy="703500"/>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94" name="Google Shape;380;p30">
              <a:extLst>
                <a:ext uri="{FF2B5EF4-FFF2-40B4-BE49-F238E27FC236}">
                  <a16:creationId xmlns:a16="http://schemas.microsoft.com/office/drawing/2014/main" id="{FA45FD2D-2348-504A-9F74-C62665666CD2}"/>
                </a:ext>
              </a:extLst>
            </p:cNvPr>
            <p:cNvSpPr/>
            <p:nvPr/>
          </p:nvSpPr>
          <p:spPr>
            <a:xfrm rot="10800000">
              <a:off x="2448800" y="1919036"/>
              <a:ext cx="90000" cy="675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a:p>
          </p:txBody>
        </p:sp>
        <p:sp>
          <p:nvSpPr>
            <p:cNvPr id="96" name="Google Shape;382;p30">
              <a:extLst>
                <a:ext uri="{FF2B5EF4-FFF2-40B4-BE49-F238E27FC236}">
                  <a16:creationId xmlns:a16="http://schemas.microsoft.com/office/drawing/2014/main" id="{DC338E65-38DD-7449-ABD6-A309C8F16A67}"/>
                </a:ext>
              </a:extLst>
            </p:cNvPr>
            <p:cNvSpPr/>
            <p:nvPr/>
          </p:nvSpPr>
          <p:spPr>
            <a:xfrm rot="19810524">
              <a:off x="2422575" y="2060229"/>
              <a:ext cx="134133" cy="126370"/>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97" name="Rectangle 96">
            <a:extLst>
              <a:ext uri="{FF2B5EF4-FFF2-40B4-BE49-F238E27FC236}">
                <a16:creationId xmlns:a16="http://schemas.microsoft.com/office/drawing/2014/main" id="{9395D2F1-C7F2-0F49-98F9-969CD2E97D1F}"/>
              </a:ext>
            </a:extLst>
          </p:cNvPr>
          <p:cNvSpPr/>
          <p:nvPr/>
        </p:nvSpPr>
        <p:spPr>
          <a:xfrm>
            <a:off x="-1" y="0"/>
            <a:ext cx="295585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oogle Shape;377;p30">
            <a:extLst>
              <a:ext uri="{FF2B5EF4-FFF2-40B4-BE49-F238E27FC236}">
                <a16:creationId xmlns:a16="http://schemas.microsoft.com/office/drawing/2014/main" id="{D7911A0E-1E29-5147-BA1C-8B2617B92A0C}"/>
              </a:ext>
            </a:extLst>
          </p:cNvPr>
          <p:cNvGrpSpPr/>
          <p:nvPr/>
        </p:nvGrpSpPr>
        <p:grpSpPr>
          <a:xfrm>
            <a:off x="6725571" y="1887410"/>
            <a:ext cx="3777789" cy="1885956"/>
            <a:chOff x="1637475" y="1219942"/>
            <a:chExt cx="1712700" cy="973048"/>
          </a:xfrm>
        </p:grpSpPr>
        <p:sp>
          <p:nvSpPr>
            <p:cNvPr id="99" name="Google Shape;378;p30">
              <a:extLst>
                <a:ext uri="{FF2B5EF4-FFF2-40B4-BE49-F238E27FC236}">
                  <a16:creationId xmlns:a16="http://schemas.microsoft.com/office/drawing/2014/main" id="{A3A2AB53-7B55-3141-8746-FBEA0D584DCF}"/>
                </a:ext>
              </a:extLst>
            </p:cNvPr>
            <p:cNvSpPr/>
            <p:nvPr/>
          </p:nvSpPr>
          <p:spPr>
            <a:xfrm>
              <a:off x="1637475" y="1219942"/>
              <a:ext cx="1712700" cy="703500"/>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101" name="Google Shape;380;p30">
              <a:extLst>
                <a:ext uri="{FF2B5EF4-FFF2-40B4-BE49-F238E27FC236}">
                  <a16:creationId xmlns:a16="http://schemas.microsoft.com/office/drawing/2014/main" id="{4CAD6F2C-4D49-3048-AC55-8C77C4554EB7}"/>
                </a:ext>
              </a:extLst>
            </p:cNvPr>
            <p:cNvSpPr/>
            <p:nvPr/>
          </p:nvSpPr>
          <p:spPr>
            <a:xfrm rot="10800000">
              <a:off x="2399702" y="1927977"/>
              <a:ext cx="145485" cy="78374"/>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102" name="Google Shape;382;p30">
              <a:extLst>
                <a:ext uri="{FF2B5EF4-FFF2-40B4-BE49-F238E27FC236}">
                  <a16:creationId xmlns:a16="http://schemas.microsoft.com/office/drawing/2014/main" id="{2C035936-0781-E14E-893B-386F597D7D2D}"/>
                </a:ext>
              </a:extLst>
            </p:cNvPr>
            <p:cNvSpPr/>
            <p:nvPr/>
          </p:nvSpPr>
          <p:spPr>
            <a:xfrm rot="19810524">
              <a:off x="2414063" y="2074755"/>
              <a:ext cx="108136" cy="118235"/>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nvGrpSpPr>
          <p:cNvPr id="103" name="Google Shape;377;p30">
            <a:extLst>
              <a:ext uri="{FF2B5EF4-FFF2-40B4-BE49-F238E27FC236}">
                <a16:creationId xmlns:a16="http://schemas.microsoft.com/office/drawing/2014/main" id="{C7D98EBD-0999-4249-B4E4-2D7BC0E66F80}"/>
              </a:ext>
            </a:extLst>
          </p:cNvPr>
          <p:cNvGrpSpPr/>
          <p:nvPr/>
        </p:nvGrpSpPr>
        <p:grpSpPr>
          <a:xfrm rot="10800000">
            <a:off x="5321168" y="3894571"/>
            <a:ext cx="2976122" cy="2631476"/>
            <a:chOff x="1677453" y="1069804"/>
            <a:chExt cx="1712700" cy="1357695"/>
          </a:xfrm>
        </p:grpSpPr>
        <p:sp>
          <p:nvSpPr>
            <p:cNvPr id="104" name="Google Shape;378;p30">
              <a:extLst>
                <a:ext uri="{FF2B5EF4-FFF2-40B4-BE49-F238E27FC236}">
                  <a16:creationId xmlns:a16="http://schemas.microsoft.com/office/drawing/2014/main" id="{F0760C53-7A2E-FE49-8E7F-8ACFB8BCB85B}"/>
                </a:ext>
              </a:extLst>
            </p:cNvPr>
            <p:cNvSpPr/>
            <p:nvPr/>
          </p:nvSpPr>
          <p:spPr>
            <a:xfrm>
              <a:off x="1677453" y="1069804"/>
              <a:ext cx="1712700" cy="1147204"/>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106" name="Google Shape;380;p30">
              <a:extLst>
                <a:ext uri="{FF2B5EF4-FFF2-40B4-BE49-F238E27FC236}">
                  <a16:creationId xmlns:a16="http://schemas.microsoft.com/office/drawing/2014/main" id="{6717E1AE-FFE5-5D43-BCA7-05AF51FB65A5}"/>
                </a:ext>
              </a:extLst>
            </p:cNvPr>
            <p:cNvSpPr/>
            <p:nvPr/>
          </p:nvSpPr>
          <p:spPr>
            <a:xfrm rot="10800000">
              <a:off x="2434138" y="2152690"/>
              <a:ext cx="178587" cy="137812"/>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a:p>
          </p:txBody>
        </p:sp>
        <p:sp>
          <p:nvSpPr>
            <p:cNvPr id="107" name="Google Shape;382;p30">
              <a:extLst>
                <a:ext uri="{FF2B5EF4-FFF2-40B4-BE49-F238E27FC236}">
                  <a16:creationId xmlns:a16="http://schemas.microsoft.com/office/drawing/2014/main" id="{B95ABA6A-1D24-7541-B547-C6A05BD17B60}"/>
                </a:ext>
              </a:extLst>
            </p:cNvPr>
            <p:cNvSpPr/>
            <p:nvPr/>
          </p:nvSpPr>
          <p:spPr>
            <a:xfrm rot="19810524">
              <a:off x="2457185" y="2315608"/>
              <a:ext cx="120639" cy="111891"/>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nvGrpSpPr>
          <p:cNvPr id="108" name="Google Shape;377;p30">
            <a:extLst>
              <a:ext uri="{FF2B5EF4-FFF2-40B4-BE49-F238E27FC236}">
                <a16:creationId xmlns:a16="http://schemas.microsoft.com/office/drawing/2014/main" id="{32B89EA1-9EE7-E04A-95F5-3853EDB445A3}"/>
              </a:ext>
            </a:extLst>
          </p:cNvPr>
          <p:cNvGrpSpPr/>
          <p:nvPr/>
        </p:nvGrpSpPr>
        <p:grpSpPr>
          <a:xfrm rot="10800000">
            <a:off x="8783397" y="3918989"/>
            <a:ext cx="3179038" cy="1740474"/>
            <a:chOff x="1520701" y="1219942"/>
            <a:chExt cx="1829474" cy="897987"/>
          </a:xfrm>
        </p:grpSpPr>
        <p:sp>
          <p:nvSpPr>
            <p:cNvPr id="109" name="Google Shape;378;p30">
              <a:extLst>
                <a:ext uri="{FF2B5EF4-FFF2-40B4-BE49-F238E27FC236}">
                  <a16:creationId xmlns:a16="http://schemas.microsoft.com/office/drawing/2014/main" id="{1C27DB3C-A8D3-8F4B-A59D-05D28F0C0789}"/>
                </a:ext>
              </a:extLst>
            </p:cNvPr>
            <p:cNvSpPr/>
            <p:nvPr/>
          </p:nvSpPr>
          <p:spPr>
            <a:xfrm>
              <a:off x="1520701" y="1219942"/>
              <a:ext cx="1829474" cy="703500"/>
            </a:xfrm>
            <a:prstGeom prst="roundRect">
              <a:avLst>
                <a:gd name="adj" fmla="val 0"/>
              </a:avLst>
            </a:prstGeom>
            <a:solidFill>
              <a:schemeClr val="lt2"/>
            </a:solidFill>
            <a:ln>
              <a:noFill/>
            </a:ln>
          </p:spPr>
          <p:txBody>
            <a:bodyPr spcFirstLastPara="1" wrap="square" lIns="121900" tIns="121900" rIns="121900" bIns="121900" anchor="ctr" anchorCtr="0">
              <a:noAutofit/>
            </a:bodyPr>
            <a:lstStyle/>
            <a:p>
              <a:endParaRPr sz="2400" dirty="0"/>
            </a:p>
            <a:p>
              <a:endParaRPr sz="2400" dirty="0"/>
            </a:p>
            <a:p>
              <a:endParaRPr sz="2400" dirty="0"/>
            </a:p>
            <a:p>
              <a:endParaRPr sz="2400" dirty="0"/>
            </a:p>
            <a:p>
              <a:endParaRPr sz="2400" dirty="0"/>
            </a:p>
            <a:p>
              <a:endParaRPr sz="2400" dirty="0"/>
            </a:p>
            <a:p>
              <a:endParaRPr sz="2400" dirty="0"/>
            </a:p>
          </p:txBody>
        </p:sp>
        <p:sp>
          <p:nvSpPr>
            <p:cNvPr id="111" name="Google Shape;380;p30">
              <a:extLst>
                <a:ext uri="{FF2B5EF4-FFF2-40B4-BE49-F238E27FC236}">
                  <a16:creationId xmlns:a16="http://schemas.microsoft.com/office/drawing/2014/main" id="{D0214890-F1E4-E943-9B05-C0F4B79AB9DD}"/>
                </a:ext>
              </a:extLst>
            </p:cNvPr>
            <p:cNvSpPr/>
            <p:nvPr/>
          </p:nvSpPr>
          <p:spPr>
            <a:xfrm rot="10800000">
              <a:off x="2448800" y="1919036"/>
              <a:ext cx="90000" cy="675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endParaRPr sz="2400"/>
            </a:p>
          </p:txBody>
        </p:sp>
        <p:sp>
          <p:nvSpPr>
            <p:cNvPr id="112" name="Google Shape;382;p30">
              <a:extLst>
                <a:ext uri="{FF2B5EF4-FFF2-40B4-BE49-F238E27FC236}">
                  <a16:creationId xmlns:a16="http://schemas.microsoft.com/office/drawing/2014/main" id="{1A2ACF7E-8C7F-4849-80C0-9FF7B9D43749}"/>
                </a:ext>
              </a:extLst>
            </p:cNvPr>
            <p:cNvSpPr/>
            <p:nvPr/>
          </p:nvSpPr>
          <p:spPr>
            <a:xfrm rot="19810524">
              <a:off x="2411553" y="2001738"/>
              <a:ext cx="131555" cy="116191"/>
            </a:xfrm>
            <a:prstGeom prst="ellipse">
              <a:avLst/>
            </a:prstGeom>
            <a:solidFill>
              <a:schemeClr val="lt1"/>
            </a:solidFill>
            <a:ln w="3810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sp>
        <p:nvSpPr>
          <p:cNvPr id="113" name="TextBox 112">
            <a:extLst>
              <a:ext uri="{FF2B5EF4-FFF2-40B4-BE49-F238E27FC236}">
                <a16:creationId xmlns:a16="http://schemas.microsoft.com/office/drawing/2014/main" id="{CE1128EA-8EEA-984D-B441-2C22309112BA}"/>
              </a:ext>
            </a:extLst>
          </p:cNvPr>
          <p:cNvSpPr txBox="1"/>
          <p:nvPr/>
        </p:nvSpPr>
        <p:spPr>
          <a:xfrm>
            <a:off x="3558688" y="1958303"/>
            <a:ext cx="2976122" cy="1200329"/>
          </a:xfrm>
          <a:prstGeom prst="rect">
            <a:avLst/>
          </a:prstGeom>
          <a:noFill/>
        </p:spPr>
        <p:txBody>
          <a:bodyPr wrap="square" rtlCol="0">
            <a:spAutoFit/>
          </a:bodyPr>
          <a:lstStyle/>
          <a:p>
            <a:r>
              <a:rPr lang="en-US" dirty="0">
                <a:latin typeface="Avenir Book" panose="02000503020000020003" pitchFamily="2" charset="0"/>
              </a:rPr>
              <a:t>Suhoor: The predawn meal that Muslims eat before the morning prayer before they begin their fast</a:t>
            </a:r>
          </a:p>
        </p:txBody>
      </p:sp>
      <p:sp>
        <p:nvSpPr>
          <p:cNvPr id="114" name="TextBox 113">
            <a:extLst>
              <a:ext uri="{FF2B5EF4-FFF2-40B4-BE49-F238E27FC236}">
                <a16:creationId xmlns:a16="http://schemas.microsoft.com/office/drawing/2014/main" id="{94324D0D-79DE-7B46-A579-92131E509C71}"/>
              </a:ext>
            </a:extLst>
          </p:cNvPr>
          <p:cNvSpPr txBox="1"/>
          <p:nvPr/>
        </p:nvSpPr>
        <p:spPr>
          <a:xfrm>
            <a:off x="6756701" y="1918019"/>
            <a:ext cx="3748803" cy="1246495"/>
          </a:xfrm>
          <a:prstGeom prst="rect">
            <a:avLst/>
          </a:prstGeom>
          <a:noFill/>
        </p:spPr>
        <p:txBody>
          <a:bodyPr wrap="square" rtlCol="0">
            <a:spAutoFit/>
          </a:bodyPr>
          <a:lstStyle/>
          <a:p>
            <a:r>
              <a:rPr lang="en-US" sz="1500" dirty="0">
                <a:latin typeface="Avenir Book" panose="02000503020000020003" pitchFamily="2" charset="0"/>
              </a:rPr>
              <a:t>Days usually vary for everyone, but many spend more time reading more religious scripts, like the Quran, listening or attending lectures, and spending more time with family</a:t>
            </a:r>
          </a:p>
        </p:txBody>
      </p:sp>
      <p:sp>
        <p:nvSpPr>
          <p:cNvPr id="115" name="TextBox 114">
            <a:extLst>
              <a:ext uri="{FF2B5EF4-FFF2-40B4-BE49-F238E27FC236}">
                <a16:creationId xmlns:a16="http://schemas.microsoft.com/office/drawing/2014/main" id="{814F6322-2EDD-324F-BA99-A3D403672821}"/>
              </a:ext>
            </a:extLst>
          </p:cNvPr>
          <p:cNvSpPr txBox="1"/>
          <p:nvPr/>
        </p:nvSpPr>
        <p:spPr>
          <a:xfrm>
            <a:off x="5334293" y="4366942"/>
            <a:ext cx="2976122" cy="2554545"/>
          </a:xfrm>
          <a:prstGeom prst="rect">
            <a:avLst/>
          </a:prstGeom>
          <a:noFill/>
        </p:spPr>
        <p:txBody>
          <a:bodyPr wrap="square" rtlCol="0">
            <a:spAutoFit/>
          </a:bodyPr>
          <a:lstStyle/>
          <a:p>
            <a:r>
              <a:rPr lang="en-US" sz="1600" dirty="0">
                <a:latin typeface="Avenir Book" panose="02000503020000020003" pitchFamily="2" charset="0"/>
              </a:rPr>
              <a:t>Most people don’t experience any drastic changes in their usual schedule. Many will still go to work or school, etc. One change is that some people will try to make it to the mosque for the 5 daily prayers if they can.</a:t>
            </a:r>
          </a:p>
          <a:p>
            <a:br>
              <a:rPr lang="en-US" sz="1600" dirty="0">
                <a:latin typeface="Avenir Book" panose="02000503020000020003" pitchFamily="2" charset="0"/>
              </a:rPr>
            </a:br>
            <a:endParaRPr lang="en-US" sz="1600" dirty="0">
              <a:latin typeface="Avenir Book" panose="02000503020000020003" pitchFamily="2" charset="0"/>
            </a:endParaRPr>
          </a:p>
        </p:txBody>
      </p:sp>
      <p:sp>
        <p:nvSpPr>
          <p:cNvPr id="116" name="TextBox 115">
            <a:extLst>
              <a:ext uri="{FF2B5EF4-FFF2-40B4-BE49-F238E27FC236}">
                <a16:creationId xmlns:a16="http://schemas.microsoft.com/office/drawing/2014/main" id="{8CF373A0-E8D1-2346-8AF5-165F6A73E6DA}"/>
              </a:ext>
            </a:extLst>
          </p:cNvPr>
          <p:cNvSpPr txBox="1"/>
          <p:nvPr/>
        </p:nvSpPr>
        <p:spPr>
          <a:xfrm>
            <a:off x="8783397" y="4366942"/>
            <a:ext cx="3220185" cy="1754326"/>
          </a:xfrm>
          <a:prstGeom prst="rect">
            <a:avLst/>
          </a:prstGeom>
          <a:noFill/>
        </p:spPr>
        <p:txBody>
          <a:bodyPr wrap="square" rtlCol="0">
            <a:spAutoFit/>
          </a:bodyPr>
          <a:lstStyle/>
          <a:p>
            <a:r>
              <a:rPr lang="en-US" dirty="0">
                <a:latin typeface="Avenir Book" panose="02000503020000020003" pitchFamily="2" charset="0"/>
              </a:rPr>
              <a:t>Iftar: The meal where Muslims break their fast. Typically this meal is at sunset after the dusk prayer.</a:t>
            </a:r>
          </a:p>
          <a:p>
            <a:br>
              <a:rPr lang="en-US" dirty="0">
                <a:latin typeface="Avenir Book" panose="02000503020000020003" pitchFamily="2" charset="0"/>
              </a:rPr>
            </a:br>
            <a:endParaRPr lang="en-US" dirty="0">
              <a:latin typeface="Avenir Book" panose="02000503020000020003" pitchFamily="2" charset="0"/>
            </a:endParaRPr>
          </a:p>
        </p:txBody>
      </p:sp>
    </p:spTree>
    <p:extLst>
      <p:ext uri="{BB962C8B-B14F-4D97-AF65-F5344CB8AC3E}">
        <p14:creationId xmlns:p14="http://schemas.microsoft.com/office/powerpoint/2010/main" val="190617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1138773"/>
          </a:xfrm>
          <a:prstGeom prst="rect">
            <a:avLst/>
          </a:prstGeom>
        </p:spPr>
        <p:txBody>
          <a:bodyPr wrap="square">
            <a:spAutoFit/>
          </a:bodyPr>
          <a:lstStyle/>
          <a:p>
            <a:r>
              <a:rPr lang="en-US" sz="3400" b="1" dirty="0">
                <a:latin typeface="Avenir Book" panose="02000503020000020003" pitchFamily="2" charset="0"/>
              </a:rPr>
              <a:t>What meal is eaten immediately before sunrise during Ramadan?</a:t>
            </a:r>
            <a:endParaRPr lang="en-US" sz="3400" dirty="0">
              <a:solidFill>
                <a:srgbClr val="730000"/>
              </a:solidFill>
              <a:latin typeface="Avenir Book" panose="02000503020000020003" pitchFamily="2" charset="0"/>
            </a:endParaRP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1</a:t>
            </a:r>
          </a:p>
        </p:txBody>
      </p:sp>
      <p:sp>
        <p:nvSpPr>
          <p:cNvPr id="3" name="Rectangle 2">
            <a:extLst>
              <a:ext uri="{FF2B5EF4-FFF2-40B4-BE49-F238E27FC236}">
                <a16:creationId xmlns:a16="http://schemas.microsoft.com/office/drawing/2014/main" id="{ED232522-79F1-0C44-A61C-415A8695665E}"/>
              </a:ext>
            </a:extLst>
          </p:cNvPr>
          <p:cNvSpPr/>
          <p:nvPr/>
        </p:nvSpPr>
        <p:spPr>
          <a:xfrm>
            <a:off x="3573688" y="3095546"/>
            <a:ext cx="2406869" cy="3170099"/>
          </a:xfrm>
          <a:prstGeom prst="rect">
            <a:avLst/>
          </a:prstGeom>
        </p:spPr>
        <p:txBody>
          <a:bodyPr wrap="square">
            <a:spAutoFit/>
          </a:bodyPr>
          <a:lstStyle/>
          <a:p>
            <a:pPr>
              <a:spcAft>
                <a:spcPts val="600"/>
              </a:spcAft>
            </a:pPr>
            <a:r>
              <a:rPr lang="en-US" sz="3000" b="1" dirty="0">
                <a:latin typeface="Avenir Book" panose="02000503020000020003" pitchFamily="2" charset="0"/>
              </a:rPr>
              <a:t>A) Iftar </a:t>
            </a:r>
            <a:endParaRPr lang="en-US" sz="3000" b="0" dirty="0">
              <a:effectLst/>
              <a:latin typeface="Avenir Book" panose="02000503020000020003" pitchFamily="2" charset="0"/>
            </a:endParaRPr>
          </a:p>
          <a:p>
            <a:pPr>
              <a:spcAft>
                <a:spcPts val="600"/>
              </a:spcAft>
            </a:pPr>
            <a:r>
              <a:rPr lang="en-US" sz="3000" b="1" dirty="0">
                <a:latin typeface="Avenir Book" panose="02000503020000020003" pitchFamily="2" charset="0"/>
              </a:rPr>
              <a:t>B) Suhoor </a:t>
            </a:r>
            <a:endParaRPr lang="en-US" sz="3000" b="0" dirty="0">
              <a:effectLst/>
              <a:latin typeface="Avenir Book" panose="02000503020000020003" pitchFamily="2" charset="0"/>
            </a:endParaRPr>
          </a:p>
          <a:p>
            <a:pPr>
              <a:spcAft>
                <a:spcPts val="600"/>
              </a:spcAft>
            </a:pPr>
            <a:r>
              <a:rPr lang="en-US" sz="3000" b="1" dirty="0">
                <a:latin typeface="Avenir Book" panose="02000503020000020003" pitchFamily="2" charset="0"/>
              </a:rPr>
              <a:t>C) Din </a:t>
            </a:r>
            <a:endParaRPr lang="en-US" sz="3000" b="0" dirty="0">
              <a:effectLst/>
              <a:latin typeface="Avenir Book" panose="02000503020000020003" pitchFamily="2" charset="0"/>
            </a:endParaRPr>
          </a:p>
          <a:p>
            <a:pPr>
              <a:spcAft>
                <a:spcPts val="600"/>
              </a:spcAft>
            </a:pPr>
            <a:r>
              <a:rPr lang="en-US" sz="3000" b="1" dirty="0">
                <a:latin typeface="Avenir Book" panose="02000503020000020003" pitchFamily="2" charset="0"/>
              </a:rPr>
              <a:t>D) Eid </a:t>
            </a:r>
            <a:endParaRPr lang="en-US" sz="3000" b="0" dirty="0">
              <a:effectLst/>
              <a:latin typeface="Avenir Book" panose="02000503020000020003" pitchFamily="2" charset="0"/>
            </a:endParaRPr>
          </a:p>
          <a:p>
            <a:br>
              <a:rPr lang="en-US" sz="3000" dirty="0">
                <a:latin typeface="Avenir Book" panose="02000503020000020003" pitchFamily="2" charset="0"/>
              </a:rPr>
            </a:br>
            <a:endParaRPr lang="en-US" sz="3000" dirty="0">
              <a:latin typeface="Avenir Book" panose="02000503020000020003" pitchFamily="2" charset="0"/>
            </a:endParaRPr>
          </a:p>
        </p:txBody>
      </p:sp>
    </p:spTree>
    <p:extLst>
      <p:ext uri="{BB962C8B-B14F-4D97-AF65-F5344CB8AC3E}">
        <p14:creationId xmlns:p14="http://schemas.microsoft.com/office/powerpoint/2010/main" val="2035211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1138773"/>
          </a:xfrm>
          <a:prstGeom prst="rect">
            <a:avLst/>
          </a:prstGeom>
        </p:spPr>
        <p:txBody>
          <a:bodyPr wrap="square">
            <a:spAutoFit/>
          </a:bodyPr>
          <a:lstStyle/>
          <a:p>
            <a:r>
              <a:rPr lang="en-US" sz="3400" b="1" dirty="0">
                <a:latin typeface="Avenir Book" panose="02000503020000020003" pitchFamily="2" charset="0"/>
              </a:rPr>
              <a:t>What meal is eaten immediately before sunrise during Ramadan?</a:t>
            </a:r>
            <a:endParaRPr lang="en-US" sz="3400" dirty="0">
              <a:solidFill>
                <a:srgbClr val="730000"/>
              </a:solidFill>
              <a:latin typeface="Avenir Book" panose="02000503020000020003" pitchFamily="2" charset="0"/>
            </a:endParaRP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1</a:t>
            </a:r>
          </a:p>
        </p:txBody>
      </p:sp>
      <p:sp>
        <p:nvSpPr>
          <p:cNvPr id="3" name="Rectangle 2">
            <a:extLst>
              <a:ext uri="{FF2B5EF4-FFF2-40B4-BE49-F238E27FC236}">
                <a16:creationId xmlns:a16="http://schemas.microsoft.com/office/drawing/2014/main" id="{ED232522-79F1-0C44-A61C-415A8695665E}"/>
              </a:ext>
            </a:extLst>
          </p:cNvPr>
          <p:cNvSpPr/>
          <p:nvPr/>
        </p:nvSpPr>
        <p:spPr>
          <a:xfrm>
            <a:off x="3573688" y="3095546"/>
            <a:ext cx="2406869" cy="3170099"/>
          </a:xfrm>
          <a:prstGeom prst="rect">
            <a:avLst/>
          </a:prstGeom>
        </p:spPr>
        <p:txBody>
          <a:bodyPr wrap="square">
            <a:spAutoFit/>
          </a:bodyPr>
          <a:lstStyle/>
          <a:p>
            <a:pPr>
              <a:spcAft>
                <a:spcPts val="600"/>
              </a:spcAft>
            </a:pPr>
            <a:r>
              <a:rPr lang="en-US" sz="3000" b="1" dirty="0">
                <a:latin typeface="Avenir Book" panose="02000503020000020003" pitchFamily="2" charset="0"/>
              </a:rPr>
              <a:t>A) Iftar </a:t>
            </a:r>
            <a:endParaRPr lang="en-US" sz="3000" b="0" dirty="0">
              <a:effectLst/>
              <a:latin typeface="Avenir Book" panose="02000503020000020003" pitchFamily="2" charset="0"/>
            </a:endParaRPr>
          </a:p>
          <a:p>
            <a:pPr>
              <a:spcAft>
                <a:spcPts val="600"/>
              </a:spcAft>
            </a:pPr>
            <a:r>
              <a:rPr lang="en-US" sz="3000" b="1" dirty="0">
                <a:solidFill>
                  <a:srgbClr val="730000"/>
                </a:solidFill>
                <a:latin typeface="Avenir Book" panose="02000503020000020003" pitchFamily="2" charset="0"/>
              </a:rPr>
              <a:t>B) Suhoor </a:t>
            </a:r>
            <a:endParaRPr lang="en-US" sz="3000" b="0" dirty="0">
              <a:solidFill>
                <a:srgbClr val="730000"/>
              </a:solidFill>
              <a:effectLst/>
              <a:latin typeface="Avenir Book" panose="02000503020000020003" pitchFamily="2" charset="0"/>
            </a:endParaRPr>
          </a:p>
          <a:p>
            <a:pPr>
              <a:spcAft>
                <a:spcPts val="600"/>
              </a:spcAft>
            </a:pPr>
            <a:r>
              <a:rPr lang="en-US" sz="3000" b="1" dirty="0">
                <a:latin typeface="Avenir Book" panose="02000503020000020003" pitchFamily="2" charset="0"/>
              </a:rPr>
              <a:t>C) Din </a:t>
            </a:r>
            <a:endParaRPr lang="en-US" sz="3000" b="0" dirty="0">
              <a:effectLst/>
              <a:latin typeface="Avenir Book" panose="02000503020000020003" pitchFamily="2" charset="0"/>
            </a:endParaRPr>
          </a:p>
          <a:p>
            <a:pPr>
              <a:spcAft>
                <a:spcPts val="600"/>
              </a:spcAft>
            </a:pPr>
            <a:r>
              <a:rPr lang="en-US" sz="3000" b="1" dirty="0">
                <a:latin typeface="Avenir Book" panose="02000503020000020003" pitchFamily="2" charset="0"/>
              </a:rPr>
              <a:t>D) Eid </a:t>
            </a:r>
            <a:endParaRPr lang="en-US" sz="3000" b="0" dirty="0">
              <a:effectLst/>
              <a:latin typeface="Avenir Book" panose="02000503020000020003" pitchFamily="2" charset="0"/>
            </a:endParaRPr>
          </a:p>
          <a:p>
            <a:br>
              <a:rPr lang="en-US" sz="3000" dirty="0">
                <a:latin typeface="Avenir Book" panose="02000503020000020003" pitchFamily="2" charset="0"/>
              </a:rPr>
            </a:br>
            <a:endParaRPr lang="en-US" sz="3000" dirty="0">
              <a:latin typeface="Avenir Book" panose="02000503020000020003" pitchFamily="2" charset="0"/>
            </a:endParaRPr>
          </a:p>
        </p:txBody>
      </p:sp>
      <p:sp>
        <p:nvSpPr>
          <p:cNvPr id="2" name="TextBox 1">
            <a:extLst>
              <a:ext uri="{FF2B5EF4-FFF2-40B4-BE49-F238E27FC236}">
                <a16:creationId xmlns:a16="http://schemas.microsoft.com/office/drawing/2014/main" id="{A38BB4E0-2C9A-1A4F-B014-ABA02527D8EE}"/>
              </a:ext>
            </a:extLst>
          </p:cNvPr>
          <p:cNvSpPr txBox="1"/>
          <p:nvPr/>
        </p:nvSpPr>
        <p:spPr>
          <a:xfrm>
            <a:off x="3573688" y="5439103"/>
            <a:ext cx="8019044" cy="1138773"/>
          </a:xfrm>
          <a:prstGeom prst="rect">
            <a:avLst/>
          </a:prstGeom>
          <a:noFill/>
        </p:spPr>
        <p:txBody>
          <a:bodyPr wrap="square" rtlCol="0">
            <a:spAutoFit/>
          </a:bodyPr>
          <a:lstStyle/>
          <a:p>
            <a:r>
              <a:rPr lang="en-US" sz="1700" dirty="0">
                <a:solidFill>
                  <a:srgbClr val="730000"/>
                </a:solidFill>
                <a:latin typeface="Avenir Book" panose="02000503020000020003" pitchFamily="2" charset="0"/>
              </a:rPr>
              <a:t>Explanation: </a:t>
            </a:r>
            <a:r>
              <a:rPr lang="en-US" sz="1700" dirty="0" err="1">
                <a:solidFill>
                  <a:srgbClr val="730000"/>
                </a:solidFill>
                <a:latin typeface="Avenir Book" panose="02000503020000020003" pitchFamily="2" charset="0"/>
              </a:rPr>
              <a:t>Suhoor</a:t>
            </a:r>
            <a:r>
              <a:rPr lang="en-US" sz="1700" dirty="0">
                <a:solidFill>
                  <a:srgbClr val="730000"/>
                </a:solidFill>
                <a:latin typeface="Avenir Book" panose="02000503020000020003" pitchFamily="2" charset="0"/>
              </a:rPr>
              <a:t> is the Islamic term for the meal consumed early in the morning before fasting. It allows people to fill themselves adequately in order to fast throughout the day. This differs from Iftar which is the  meal eaten after sunset; usually, the fast is broken by eating dates and drinking water.   </a:t>
            </a:r>
          </a:p>
        </p:txBody>
      </p:sp>
    </p:spTree>
    <p:extLst>
      <p:ext uri="{BB962C8B-B14F-4D97-AF65-F5344CB8AC3E}">
        <p14:creationId xmlns:p14="http://schemas.microsoft.com/office/powerpoint/2010/main" val="2530709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8FBA6931-E828-4247-AE0F-387776138EB7}"/>
              </a:ext>
            </a:extLst>
          </p:cNvPr>
          <p:cNvSpPr/>
          <p:nvPr/>
        </p:nvSpPr>
        <p:spPr>
          <a:xfrm>
            <a:off x="-32951" y="0"/>
            <a:ext cx="2955851"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F0B4EAD3-E0E0-8549-8251-9970FA0BFD8A}"/>
              </a:ext>
            </a:extLst>
          </p:cNvPr>
          <p:cNvSpPr/>
          <p:nvPr/>
        </p:nvSpPr>
        <p:spPr>
          <a:xfrm rot="10800000" flipH="1">
            <a:off x="-32951" y="0"/>
            <a:ext cx="2988801" cy="4635794"/>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7AB3FA-8445-954D-BEC8-33B5B3C86282}"/>
              </a:ext>
            </a:extLst>
          </p:cNvPr>
          <p:cNvSpPr/>
          <p:nvPr/>
        </p:nvSpPr>
        <p:spPr>
          <a:xfrm>
            <a:off x="3703970" y="2344087"/>
            <a:ext cx="8214761" cy="2169825"/>
          </a:xfrm>
          <a:prstGeom prst="rect">
            <a:avLst/>
          </a:prstGeom>
        </p:spPr>
        <p:txBody>
          <a:bodyPr wrap="square">
            <a:spAutoFit/>
          </a:bodyPr>
          <a:lstStyle/>
          <a:p>
            <a:r>
              <a:rPr lang="en-US" sz="4500" b="1" dirty="0">
                <a:solidFill>
                  <a:srgbClr val="730000"/>
                </a:solidFill>
                <a:latin typeface="Avenir Book" panose="02000503020000020003" pitchFamily="2" charset="0"/>
              </a:rPr>
              <a:t>What are some of the common misconceptions surrounding Ramadan?</a:t>
            </a:r>
            <a:endParaRPr lang="en-US" sz="4500" dirty="0">
              <a:solidFill>
                <a:srgbClr val="730000"/>
              </a:solidFill>
              <a:latin typeface="Avenir Book" panose="02000503020000020003" pitchFamily="2" charset="0"/>
            </a:endParaRPr>
          </a:p>
        </p:txBody>
      </p:sp>
      <p:sp>
        <p:nvSpPr>
          <p:cNvPr id="13" name="TextBox 12">
            <a:extLst>
              <a:ext uri="{FF2B5EF4-FFF2-40B4-BE49-F238E27FC236}">
                <a16:creationId xmlns:a16="http://schemas.microsoft.com/office/drawing/2014/main" id="{C29E357F-279C-5A4C-B900-D3916C55F39F}"/>
              </a:ext>
            </a:extLst>
          </p:cNvPr>
          <p:cNvSpPr txBox="1"/>
          <p:nvPr/>
        </p:nvSpPr>
        <p:spPr>
          <a:xfrm>
            <a:off x="148856" y="5911702"/>
            <a:ext cx="552893" cy="707886"/>
          </a:xfrm>
          <a:prstGeom prst="rect">
            <a:avLst/>
          </a:prstGeom>
          <a:noFill/>
        </p:spPr>
        <p:txBody>
          <a:bodyPr wrap="square" rtlCol="0">
            <a:spAutoFit/>
          </a:bodyPr>
          <a:lstStyle/>
          <a:p>
            <a:r>
              <a:rPr lang="en-US" sz="4000" dirty="0">
                <a:latin typeface="Avenir Book" panose="02000503020000020003" pitchFamily="2" charset="0"/>
              </a:rPr>
              <a:t>2</a:t>
            </a:r>
          </a:p>
        </p:txBody>
      </p:sp>
    </p:spTree>
    <p:extLst>
      <p:ext uri="{BB962C8B-B14F-4D97-AF65-F5344CB8AC3E}">
        <p14:creationId xmlns:p14="http://schemas.microsoft.com/office/powerpoint/2010/main" val="388048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0000">
            <a:alpha val="99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E313A-ED7C-AF49-BD57-B327B996C78F}"/>
              </a:ext>
            </a:extLst>
          </p:cNvPr>
          <p:cNvSpPr txBox="1"/>
          <p:nvPr/>
        </p:nvSpPr>
        <p:spPr>
          <a:xfrm>
            <a:off x="717331" y="1074509"/>
            <a:ext cx="10757338" cy="4708981"/>
          </a:xfrm>
          <a:prstGeom prst="rect">
            <a:avLst/>
          </a:prstGeom>
          <a:noFill/>
        </p:spPr>
        <p:txBody>
          <a:bodyPr wrap="square" rtlCol="0">
            <a:spAutoFit/>
          </a:bodyPr>
          <a:lstStyle/>
          <a:p>
            <a:r>
              <a:rPr lang="en-US" sz="5000" dirty="0">
                <a:solidFill>
                  <a:schemeClr val="bg1"/>
                </a:solidFill>
                <a:latin typeface="Avenir Book" panose="02000503020000020003" pitchFamily="2" charset="0"/>
              </a:rPr>
              <a:t>“</a:t>
            </a:r>
            <a:r>
              <a:rPr lang="en-US" sz="5000" i="1" dirty="0">
                <a:solidFill>
                  <a:schemeClr val="bg1"/>
                </a:solidFill>
                <a:latin typeface="Avenir Book" panose="02000503020000020003" pitchFamily="2" charset="0"/>
              </a:rPr>
              <a:t>In the workplace, they are confused and dumbfounded on why I'm doing it. They say some things that are offensive without knowing, like "not even water? </a:t>
            </a:r>
            <a:r>
              <a:rPr lang="en-US" sz="5000" i="1" dirty="0" err="1">
                <a:solidFill>
                  <a:schemeClr val="bg1"/>
                </a:solidFill>
                <a:latin typeface="Avenir Book" panose="02000503020000020003" pitchFamily="2" charset="0"/>
              </a:rPr>
              <a:t>Haha</a:t>
            </a:r>
            <a:r>
              <a:rPr lang="en-US" sz="5000" i="1" dirty="0">
                <a:solidFill>
                  <a:schemeClr val="bg1"/>
                </a:solidFill>
                <a:latin typeface="Avenir Book" panose="02000503020000020003" pitchFamily="2" charset="0"/>
              </a:rPr>
              <a:t>" or "that's insane." It's annoying.</a:t>
            </a:r>
            <a:r>
              <a:rPr lang="en-US" sz="5000" dirty="0">
                <a:solidFill>
                  <a:schemeClr val="bg1"/>
                </a:solidFill>
                <a:latin typeface="Avenir Book" panose="02000503020000020003" pitchFamily="2" charset="0"/>
              </a:rPr>
              <a:t>” </a:t>
            </a:r>
          </a:p>
        </p:txBody>
      </p:sp>
    </p:spTree>
    <p:extLst>
      <p:ext uri="{BB962C8B-B14F-4D97-AF65-F5344CB8AC3E}">
        <p14:creationId xmlns:p14="http://schemas.microsoft.com/office/powerpoint/2010/main" val="540734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0000">
            <a:alpha val="99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E313A-ED7C-AF49-BD57-B327B996C78F}"/>
              </a:ext>
            </a:extLst>
          </p:cNvPr>
          <p:cNvSpPr txBox="1"/>
          <p:nvPr/>
        </p:nvSpPr>
        <p:spPr>
          <a:xfrm>
            <a:off x="1035269" y="1459230"/>
            <a:ext cx="10757338" cy="3939540"/>
          </a:xfrm>
          <a:prstGeom prst="rect">
            <a:avLst/>
          </a:prstGeom>
          <a:noFill/>
        </p:spPr>
        <p:txBody>
          <a:bodyPr wrap="square" rtlCol="0">
            <a:spAutoFit/>
          </a:bodyPr>
          <a:lstStyle/>
          <a:p>
            <a:r>
              <a:rPr lang="en-US" sz="5000" dirty="0">
                <a:solidFill>
                  <a:schemeClr val="bg1"/>
                </a:solidFill>
                <a:latin typeface="Avenir Book" panose="02000503020000020003" pitchFamily="2" charset="0"/>
              </a:rPr>
              <a:t>“</a:t>
            </a:r>
            <a:r>
              <a:rPr lang="en-US" sz="5000" i="1" dirty="0">
                <a:solidFill>
                  <a:schemeClr val="bg1"/>
                </a:solidFill>
                <a:latin typeface="Avenir Book" panose="02000503020000020003" pitchFamily="2" charset="0"/>
              </a:rPr>
              <a:t>I have had managers who don't understand the purpose, so I would have to explain the purpose and explain why we participate in Ramadan for 30 days every year.</a:t>
            </a:r>
            <a:endParaRPr lang="en-US" sz="50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122635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091929-DE15-2F43-B905-D8851A3C69C2}"/>
              </a:ext>
            </a:extLst>
          </p:cNvPr>
          <p:cNvSpPr>
            <a:spLocks noGrp="1"/>
          </p:cNvSpPr>
          <p:nvPr>
            <p:ph type="title"/>
          </p:nvPr>
        </p:nvSpPr>
        <p:spPr>
          <a:xfrm>
            <a:off x="739775" y="842167"/>
            <a:ext cx="10515600" cy="1325563"/>
          </a:xfrm>
        </p:spPr>
        <p:txBody>
          <a:bodyPr>
            <a:normAutofit/>
          </a:bodyPr>
          <a:lstStyle/>
          <a:p>
            <a:r>
              <a:rPr lang="en-US" sz="4000" dirty="0">
                <a:solidFill>
                  <a:srgbClr val="730000"/>
                </a:solidFill>
                <a:latin typeface="Avenir Book" panose="02000503020000020003" pitchFamily="2" charset="0"/>
              </a:rPr>
              <a:t>Common Misconceptions</a:t>
            </a:r>
          </a:p>
        </p:txBody>
      </p:sp>
      <p:sp>
        <p:nvSpPr>
          <p:cNvPr id="3" name="Text Placeholder 2">
            <a:extLst>
              <a:ext uri="{FF2B5EF4-FFF2-40B4-BE49-F238E27FC236}">
                <a16:creationId xmlns:a16="http://schemas.microsoft.com/office/drawing/2014/main" id="{C277CCD5-BCCA-B049-B610-30CDE31E74C7}"/>
              </a:ext>
            </a:extLst>
          </p:cNvPr>
          <p:cNvSpPr>
            <a:spLocks noGrp="1"/>
          </p:cNvSpPr>
          <p:nvPr>
            <p:ph type="body" idx="1"/>
          </p:nvPr>
        </p:nvSpPr>
        <p:spPr>
          <a:xfrm>
            <a:off x="739775" y="2641599"/>
            <a:ext cx="5157787" cy="549275"/>
          </a:xfrm>
          <a:solidFill>
            <a:schemeClr val="accent4">
              <a:lumMod val="20000"/>
              <a:lumOff val="80000"/>
            </a:schemeClr>
          </a:solidFill>
        </p:spPr>
        <p:txBody>
          <a:bodyPr>
            <a:normAutofit/>
          </a:bodyPr>
          <a:lstStyle/>
          <a:p>
            <a:pPr algn="ctr"/>
            <a:r>
              <a:rPr lang="en-US" sz="3000" dirty="0">
                <a:latin typeface="Avenir Book" panose="02000503020000020003" pitchFamily="2" charset="0"/>
              </a:rPr>
              <a:t>Myth </a:t>
            </a:r>
          </a:p>
        </p:txBody>
      </p:sp>
      <p:sp>
        <p:nvSpPr>
          <p:cNvPr id="6" name="Content Placeholder 5">
            <a:extLst>
              <a:ext uri="{FF2B5EF4-FFF2-40B4-BE49-F238E27FC236}">
                <a16:creationId xmlns:a16="http://schemas.microsoft.com/office/drawing/2014/main" id="{A27A501B-346C-2A41-B8D7-66E4C968C505}"/>
              </a:ext>
            </a:extLst>
          </p:cNvPr>
          <p:cNvSpPr>
            <a:spLocks noGrp="1"/>
          </p:cNvSpPr>
          <p:nvPr>
            <p:ph sz="half" idx="2"/>
          </p:nvPr>
        </p:nvSpPr>
        <p:spPr>
          <a:xfrm>
            <a:off x="739775" y="3429000"/>
            <a:ext cx="5157787" cy="2447925"/>
          </a:xfrm>
        </p:spPr>
        <p:txBody>
          <a:bodyPr>
            <a:normAutofit/>
          </a:bodyPr>
          <a:lstStyle/>
          <a:p>
            <a:pPr>
              <a:buFont typeface="Wingdings" pitchFamily="2" charset="2"/>
              <a:buChar char="§"/>
            </a:pPr>
            <a:r>
              <a:rPr lang="en-US" sz="2300" dirty="0">
                <a:latin typeface="Avenir Book" panose="02000503020000020003" pitchFamily="2" charset="0"/>
              </a:rPr>
              <a:t>Muslims fast even when they are sick </a:t>
            </a:r>
          </a:p>
          <a:p>
            <a:pPr>
              <a:buFont typeface="Wingdings" pitchFamily="2" charset="2"/>
              <a:buChar char="§"/>
            </a:pPr>
            <a:r>
              <a:rPr lang="en-US" sz="2300" dirty="0">
                <a:latin typeface="Avenir Book" panose="02000503020000020003" pitchFamily="2" charset="0"/>
              </a:rPr>
              <a:t>Ramadan means Muslims are only fasting from food and drink </a:t>
            </a:r>
          </a:p>
          <a:p>
            <a:pPr>
              <a:buFont typeface="Wingdings" pitchFamily="2" charset="2"/>
              <a:buChar char="§"/>
            </a:pPr>
            <a:r>
              <a:rPr lang="en-US" sz="2300" dirty="0">
                <a:latin typeface="Avenir Book" panose="02000503020000020003" pitchFamily="2" charset="0"/>
              </a:rPr>
              <a:t>There is no reason someone would voluntarily fast for a whole day </a:t>
            </a:r>
          </a:p>
        </p:txBody>
      </p:sp>
      <p:sp>
        <p:nvSpPr>
          <p:cNvPr id="7" name="Text Placeholder 6">
            <a:extLst>
              <a:ext uri="{FF2B5EF4-FFF2-40B4-BE49-F238E27FC236}">
                <a16:creationId xmlns:a16="http://schemas.microsoft.com/office/drawing/2014/main" id="{0BB8C4CE-7085-AD4B-BFF8-B7199A7E3683}"/>
              </a:ext>
            </a:extLst>
          </p:cNvPr>
          <p:cNvSpPr>
            <a:spLocks noGrp="1"/>
          </p:cNvSpPr>
          <p:nvPr>
            <p:ph type="body" sz="quarter" idx="3"/>
          </p:nvPr>
        </p:nvSpPr>
        <p:spPr>
          <a:xfrm>
            <a:off x="6072187" y="2641599"/>
            <a:ext cx="5183188" cy="549276"/>
          </a:xfrm>
          <a:solidFill>
            <a:schemeClr val="accent4">
              <a:lumMod val="20000"/>
              <a:lumOff val="80000"/>
            </a:schemeClr>
          </a:solidFill>
        </p:spPr>
        <p:txBody>
          <a:bodyPr>
            <a:normAutofit/>
          </a:bodyPr>
          <a:lstStyle/>
          <a:p>
            <a:pPr algn="ctr"/>
            <a:r>
              <a:rPr lang="en-US" sz="3000" dirty="0">
                <a:latin typeface="Avenir Book" panose="02000503020000020003" pitchFamily="2" charset="0"/>
              </a:rPr>
              <a:t>Reality </a:t>
            </a:r>
          </a:p>
        </p:txBody>
      </p:sp>
      <p:sp>
        <p:nvSpPr>
          <p:cNvPr id="8" name="Content Placeholder 7">
            <a:extLst>
              <a:ext uri="{FF2B5EF4-FFF2-40B4-BE49-F238E27FC236}">
                <a16:creationId xmlns:a16="http://schemas.microsoft.com/office/drawing/2014/main" id="{74A6B140-13B5-6E4D-B93A-3EC0CE34CED3}"/>
              </a:ext>
            </a:extLst>
          </p:cNvPr>
          <p:cNvSpPr>
            <a:spLocks noGrp="1"/>
          </p:cNvSpPr>
          <p:nvPr>
            <p:ph sz="quarter" idx="4"/>
          </p:nvPr>
        </p:nvSpPr>
        <p:spPr>
          <a:xfrm>
            <a:off x="6072187" y="3428999"/>
            <a:ext cx="5183188" cy="2447925"/>
          </a:xfrm>
        </p:spPr>
        <p:txBody>
          <a:bodyPr>
            <a:normAutofit/>
          </a:bodyPr>
          <a:lstStyle/>
          <a:p>
            <a:r>
              <a:rPr lang="en-US" sz="2300" dirty="0">
                <a:latin typeface="Avenir Book" panose="02000503020000020003" pitchFamily="2" charset="0"/>
              </a:rPr>
              <a:t>Not all Muslims are fasting during Ramadan </a:t>
            </a:r>
          </a:p>
          <a:p>
            <a:r>
              <a:rPr lang="en-US" sz="2300" dirty="0">
                <a:latin typeface="Avenir Book" panose="02000503020000020003" pitchFamily="2" charset="0"/>
              </a:rPr>
              <a:t>Ramadan is more than just fasting from food and water</a:t>
            </a:r>
          </a:p>
          <a:p>
            <a:r>
              <a:rPr lang="en-US" sz="2300" dirty="0">
                <a:latin typeface="Avenir Book" panose="02000503020000020003" pitchFamily="2" charset="0"/>
              </a:rPr>
              <a:t>Ramadan carries great spiritual importance</a:t>
            </a:r>
          </a:p>
        </p:txBody>
      </p:sp>
    </p:spTree>
    <p:extLst>
      <p:ext uri="{BB962C8B-B14F-4D97-AF65-F5344CB8AC3E}">
        <p14:creationId xmlns:p14="http://schemas.microsoft.com/office/powerpoint/2010/main" val="132575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Contributors</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838200" y="2037896"/>
            <a:ext cx="11049000" cy="4351338"/>
          </a:xfrm>
        </p:spPr>
        <p:txBody>
          <a:bodyPr>
            <a:noAutofit/>
          </a:bodyPr>
          <a:lstStyle/>
          <a:p>
            <a:pPr fontAlgn="base">
              <a:buFont typeface="Wingdings" pitchFamily="2" charset="2"/>
              <a:buChar char="§"/>
            </a:pPr>
            <a:r>
              <a:rPr lang="en-US" sz="2700" i="1" dirty="0" err="1">
                <a:latin typeface="Avenir Book" panose="02000503020000020003" pitchFamily="2" charset="0"/>
              </a:rPr>
              <a:t>Aneri</a:t>
            </a:r>
            <a:r>
              <a:rPr lang="en-US" sz="2700" i="1" dirty="0">
                <a:latin typeface="Avenir Book" panose="02000503020000020003" pitchFamily="2" charset="0"/>
              </a:rPr>
              <a:t> Shah</a:t>
            </a:r>
            <a:r>
              <a:rPr lang="en-US" sz="2700" dirty="0">
                <a:latin typeface="Avenir Book" panose="02000503020000020003" pitchFamily="2" charset="0"/>
              </a:rPr>
              <a:t>, BA/MD Scholar, College of Liberal Arts-Twin Cities </a:t>
            </a:r>
          </a:p>
          <a:p>
            <a:pPr fontAlgn="base">
              <a:buFont typeface="Wingdings" pitchFamily="2" charset="2"/>
              <a:buChar char="§"/>
            </a:pPr>
            <a:r>
              <a:rPr lang="en-US" sz="2700" i="1" dirty="0">
                <a:latin typeface="Avenir Book" panose="02000503020000020003" pitchFamily="2" charset="0"/>
              </a:rPr>
              <a:t>Nandini Avula</a:t>
            </a:r>
            <a:r>
              <a:rPr lang="en-US" sz="2700" dirty="0">
                <a:latin typeface="Avenir Book" panose="02000503020000020003" pitchFamily="2" charset="0"/>
              </a:rPr>
              <a:t>, BA/MD Scholar, College of Liberal Arts-Twin Cities </a:t>
            </a:r>
          </a:p>
          <a:p>
            <a:pPr fontAlgn="base">
              <a:buFont typeface="Wingdings" pitchFamily="2" charset="2"/>
              <a:buChar char="§"/>
            </a:pPr>
            <a:r>
              <a:rPr lang="en-US" sz="2700" i="1" dirty="0" err="1">
                <a:latin typeface="Avenir Book" panose="02000503020000020003" pitchFamily="2" charset="0"/>
              </a:rPr>
              <a:t>Warda</a:t>
            </a:r>
            <a:r>
              <a:rPr lang="en-US" sz="2700" i="1" dirty="0">
                <a:latin typeface="Avenir Book" panose="02000503020000020003" pitchFamily="2" charset="0"/>
              </a:rPr>
              <a:t> Hussein</a:t>
            </a:r>
            <a:r>
              <a:rPr lang="en-US" sz="2700" dirty="0">
                <a:latin typeface="Avenir Book" panose="02000503020000020003" pitchFamily="2" charset="0"/>
              </a:rPr>
              <a:t>, Pre-Nursing Student, College of Liberal Arts-Twin Cities</a:t>
            </a:r>
          </a:p>
          <a:p>
            <a:pPr fontAlgn="base">
              <a:buFont typeface="Wingdings" pitchFamily="2" charset="2"/>
              <a:buChar char="§"/>
            </a:pPr>
            <a:r>
              <a:rPr lang="en-US" sz="2700" i="1" dirty="0">
                <a:latin typeface="Avenir Book" panose="02000503020000020003" pitchFamily="2" charset="0"/>
              </a:rPr>
              <a:t>Christina </a:t>
            </a:r>
            <a:r>
              <a:rPr lang="en-US" sz="2700" i="1" dirty="0" err="1">
                <a:latin typeface="Avenir Book" panose="02000503020000020003" pitchFamily="2" charset="0"/>
              </a:rPr>
              <a:t>Cipolle</a:t>
            </a:r>
            <a:r>
              <a:rPr lang="en-US" sz="2700" dirty="0">
                <a:latin typeface="Avenir Book" panose="02000503020000020003" pitchFamily="2" charset="0"/>
              </a:rPr>
              <a:t>, PharmD, Director of Interprofessional Education &amp; Quality, College of Pharmacy-Twin Cities </a:t>
            </a:r>
          </a:p>
          <a:p>
            <a:pPr>
              <a:buFont typeface="Wingdings" pitchFamily="2" charset="2"/>
              <a:buChar char="§"/>
            </a:pPr>
            <a:r>
              <a:rPr lang="en-US" sz="2700" i="1" dirty="0">
                <a:latin typeface="Avenir Book" panose="02000503020000020003" pitchFamily="2" charset="0"/>
              </a:rPr>
              <a:t>Chloe Goodman</a:t>
            </a:r>
            <a:r>
              <a:rPr lang="en-US" sz="2700" dirty="0">
                <a:latin typeface="Avenir Book" panose="02000503020000020003" pitchFamily="2" charset="0"/>
              </a:rPr>
              <a:t>, Center for Health Interprofessional Programs-Twin Cities</a:t>
            </a: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770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39B7C2F3-655A-C141-8145-74FE19108D10}"/>
              </a:ext>
            </a:extLst>
          </p:cNvPr>
          <p:cNvGraphicFramePr/>
          <p:nvPr>
            <p:extLst>
              <p:ext uri="{D42A27DB-BD31-4B8C-83A1-F6EECF244321}">
                <p14:modId xmlns:p14="http://schemas.microsoft.com/office/powerpoint/2010/main" val="3496982268"/>
              </p:ext>
            </p:extLst>
          </p:nvPr>
        </p:nvGraphicFramePr>
        <p:xfrm>
          <a:off x="291885" y="1501518"/>
          <a:ext cx="11608230" cy="4377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293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1138773"/>
          </a:xfrm>
          <a:prstGeom prst="rect">
            <a:avLst/>
          </a:prstGeom>
        </p:spPr>
        <p:txBody>
          <a:bodyPr wrap="square">
            <a:spAutoFit/>
          </a:bodyPr>
          <a:lstStyle/>
          <a:p>
            <a:r>
              <a:rPr lang="en-US" sz="3400" b="1" dirty="0">
                <a:latin typeface="Avenir Book" panose="02000503020000020003" pitchFamily="2" charset="0"/>
              </a:rPr>
              <a:t>Those who observe Ramadan may fast from the following: </a:t>
            </a: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3</a:t>
            </a:r>
          </a:p>
        </p:txBody>
      </p:sp>
      <p:sp>
        <p:nvSpPr>
          <p:cNvPr id="2" name="Rectangle 1">
            <a:extLst>
              <a:ext uri="{FF2B5EF4-FFF2-40B4-BE49-F238E27FC236}">
                <a16:creationId xmlns:a16="http://schemas.microsoft.com/office/drawing/2014/main" id="{409105EF-93FD-9544-99D1-347992909902}"/>
              </a:ext>
            </a:extLst>
          </p:cNvPr>
          <p:cNvSpPr/>
          <p:nvPr/>
        </p:nvSpPr>
        <p:spPr>
          <a:xfrm>
            <a:off x="3573688" y="3064027"/>
            <a:ext cx="6096000" cy="2169825"/>
          </a:xfrm>
          <a:prstGeom prst="rect">
            <a:avLst/>
          </a:prstGeom>
        </p:spPr>
        <p:txBody>
          <a:bodyPr>
            <a:spAutoFit/>
          </a:bodyPr>
          <a:lstStyle/>
          <a:p>
            <a:pPr>
              <a:spcAft>
                <a:spcPts val="600"/>
              </a:spcAft>
            </a:pPr>
            <a:r>
              <a:rPr lang="en-US" sz="3000" b="1" dirty="0">
                <a:latin typeface="Avenir Book" panose="02000503020000020003" pitchFamily="2" charset="0"/>
              </a:rPr>
              <a:t>A) Food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B) Negative Thoughts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C) Foul Language </a:t>
            </a:r>
          </a:p>
          <a:p>
            <a:pPr>
              <a:spcAft>
                <a:spcPts val="600"/>
              </a:spcAft>
            </a:pPr>
            <a:r>
              <a:rPr lang="en-US" sz="3000" b="1" dirty="0">
                <a:latin typeface="Avenir Book" panose="02000503020000020003" pitchFamily="2" charset="0"/>
              </a:rPr>
              <a:t>D) All of the above</a:t>
            </a:r>
            <a:r>
              <a:rPr lang="en-US" sz="3000" b="1" i="0" u="none" strike="noStrike" dirty="0">
                <a:effectLst/>
                <a:latin typeface="Avenir Book" panose="02000503020000020003" pitchFamily="2" charset="0"/>
              </a:rPr>
              <a:t> </a:t>
            </a:r>
            <a:endParaRPr lang="en-US" sz="3000" b="1" dirty="0">
              <a:effectLst/>
              <a:latin typeface="Avenir Book" panose="02000503020000020003" pitchFamily="2" charset="0"/>
            </a:endParaRPr>
          </a:p>
        </p:txBody>
      </p:sp>
    </p:spTree>
    <p:extLst>
      <p:ext uri="{BB962C8B-B14F-4D97-AF65-F5344CB8AC3E}">
        <p14:creationId xmlns:p14="http://schemas.microsoft.com/office/powerpoint/2010/main" val="406828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1138773"/>
          </a:xfrm>
          <a:prstGeom prst="rect">
            <a:avLst/>
          </a:prstGeom>
        </p:spPr>
        <p:txBody>
          <a:bodyPr wrap="square">
            <a:spAutoFit/>
          </a:bodyPr>
          <a:lstStyle/>
          <a:p>
            <a:r>
              <a:rPr lang="en-US" sz="3400" b="1" dirty="0">
                <a:latin typeface="Avenir Book" panose="02000503020000020003" pitchFamily="2" charset="0"/>
              </a:rPr>
              <a:t>Those who observe Ramadan may fast from the following: </a:t>
            </a: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3</a:t>
            </a:r>
          </a:p>
        </p:txBody>
      </p:sp>
      <p:sp>
        <p:nvSpPr>
          <p:cNvPr id="2" name="Rectangle 1">
            <a:extLst>
              <a:ext uri="{FF2B5EF4-FFF2-40B4-BE49-F238E27FC236}">
                <a16:creationId xmlns:a16="http://schemas.microsoft.com/office/drawing/2014/main" id="{409105EF-93FD-9544-99D1-347992909902}"/>
              </a:ext>
            </a:extLst>
          </p:cNvPr>
          <p:cNvSpPr/>
          <p:nvPr/>
        </p:nvSpPr>
        <p:spPr>
          <a:xfrm>
            <a:off x="3573688" y="3064027"/>
            <a:ext cx="6096000" cy="2169825"/>
          </a:xfrm>
          <a:prstGeom prst="rect">
            <a:avLst/>
          </a:prstGeom>
        </p:spPr>
        <p:txBody>
          <a:bodyPr>
            <a:spAutoFit/>
          </a:bodyPr>
          <a:lstStyle/>
          <a:p>
            <a:pPr>
              <a:spcAft>
                <a:spcPts val="600"/>
              </a:spcAft>
            </a:pPr>
            <a:r>
              <a:rPr lang="en-US" sz="3000" b="1" dirty="0">
                <a:latin typeface="Avenir Book" panose="02000503020000020003" pitchFamily="2" charset="0"/>
              </a:rPr>
              <a:t>A) Food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B) Negative Thoughts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C) Foul Language</a:t>
            </a:r>
          </a:p>
          <a:p>
            <a:pPr>
              <a:spcAft>
                <a:spcPts val="600"/>
              </a:spcAft>
            </a:pPr>
            <a:r>
              <a:rPr lang="en-US" sz="3000" b="1" dirty="0">
                <a:solidFill>
                  <a:srgbClr val="730000"/>
                </a:solidFill>
                <a:latin typeface="Avenir Book" panose="02000503020000020003" pitchFamily="2" charset="0"/>
              </a:rPr>
              <a:t>D) All of the above</a:t>
            </a:r>
            <a:r>
              <a:rPr lang="en-US" sz="3000" b="1" i="0" u="none" strike="noStrike" dirty="0">
                <a:solidFill>
                  <a:srgbClr val="730000"/>
                </a:solidFill>
                <a:effectLst/>
                <a:latin typeface="Avenir Book" panose="02000503020000020003" pitchFamily="2" charset="0"/>
              </a:rPr>
              <a:t> </a:t>
            </a:r>
            <a:endParaRPr lang="en-US" sz="3000" b="1" dirty="0">
              <a:solidFill>
                <a:srgbClr val="730000"/>
              </a:solidFill>
              <a:effectLst/>
              <a:latin typeface="Avenir Book" panose="02000503020000020003" pitchFamily="2" charset="0"/>
            </a:endParaRPr>
          </a:p>
        </p:txBody>
      </p:sp>
      <p:sp>
        <p:nvSpPr>
          <p:cNvPr id="6" name="TextBox 5">
            <a:extLst>
              <a:ext uri="{FF2B5EF4-FFF2-40B4-BE49-F238E27FC236}">
                <a16:creationId xmlns:a16="http://schemas.microsoft.com/office/drawing/2014/main" id="{CEF41775-F6E1-9448-B437-5EA33C2DBBD9}"/>
              </a:ext>
            </a:extLst>
          </p:cNvPr>
          <p:cNvSpPr txBox="1"/>
          <p:nvPr/>
        </p:nvSpPr>
        <p:spPr>
          <a:xfrm>
            <a:off x="3573688" y="5439103"/>
            <a:ext cx="7619829" cy="1323439"/>
          </a:xfrm>
          <a:prstGeom prst="rect">
            <a:avLst/>
          </a:prstGeom>
          <a:noFill/>
        </p:spPr>
        <p:txBody>
          <a:bodyPr wrap="square" rtlCol="0">
            <a:spAutoFit/>
          </a:bodyPr>
          <a:lstStyle/>
          <a:p>
            <a:r>
              <a:rPr lang="en-US" sz="2000" dirty="0">
                <a:solidFill>
                  <a:srgbClr val="730000"/>
                </a:solidFill>
                <a:latin typeface="Avenir Book" panose="02000503020000020003" pitchFamily="2" charset="0"/>
              </a:rPr>
              <a:t>Explanation: In the video, it was mentioned that during Ramadan, “…you’re not just fasting from food. You’re supposed to be fasting from foul language, fasting from hurting others, fasting from any negative thing…”</a:t>
            </a:r>
          </a:p>
        </p:txBody>
      </p:sp>
    </p:spTree>
    <p:extLst>
      <p:ext uri="{BB962C8B-B14F-4D97-AF65-F5344CB8AC3E}">
        <p14:creationId xmlns:p14="http://schemas.microsoft.com/office/powerpoint/2010/main" val="3758827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8FBA6931-E828-4247-AE0F-387776138EB7}"/>
              </a:ext>
            </a:extLst>
          </p:cNvPr>
          <p:cNvSpPr/>
          <p:nvPr/>
        </p:nvSpPr>
        <p:spPr>
          <a:xfrm>
            <a:off x="-32951" y="0"/>
            <a:ext cx="2955851"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F0B4EAD3-E0E0-8549-8251-9970FA0BFD8A}"/>
              </a:ext>
            </a:extLst>
          </p:cNvPr>
          <p:cNvSpPr/>
          <p:nvPr/>
        </p:nvSpPr>
        <p:spPr>
          <a:xfrm rot="10800000" flipH="1">
            <a:off x="-32951" y="0"/>
            <a:ext cx="2988801" cy="4635794"/>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7AB3FA-8445-954D-BEC8-33B5B3C86282}"/>
              </a:ext>
            </a:extLst>
          </p:cNvPr>
          <p:cNvSpPr/>
          <p:nvPr/>
        </p:nvSpPr>
        <p:spPr>
          <a:xfrm>
            <a:off x="3703970" y="2690336"/>
            <a:ext cx="7458016" cy="1477328"/>
          </a:xfrm>
          <a:prstGeom prst="rect">
            <a:avLst/>
          </a:prstGeom>
        </p:spPr>
        <p:txBody>
          <a:bodyPr wrap="square">
            <a:spAutoFit/>
          </a:bodyPr>
          <a:lstStyle/>
          <a:p>
            <a:r>
              <a:rPr lang="en-US" sz="4500" b="1" dirty="0">
                <a:solidFill>
                  <a:srgbClr val="730000"/>
                </a:solidFill>
                <a:latin typeface="Avenir Book" panose="02000503020000020003" pitchFamily="2" charset="0"/>
              </a:rPr>
              <a:t>What do those who observe gain from Ramadan? </a:t>
            </a:r>
            <a:endParaRPr lang="en-US" sz="4500" dirty="0">
              <a:solidFill>
                <a:srgbClr val="730000"/>
              </a:solidFill>
              <a:latin typeface="Avenir Book" panose="02000503020000020003" pitchFamily="2" charset="0"/>
            </a:endParaRPr>
          </a:p>
        </p:txBody>
      </p:sp>
      <p:sp>
        <p:nvSpPr>
          <p:cNvPr id="13" name="TextBox 12">
            <a:extLst>
              <a:ext uri="{FF2B5EF4-FFF2-40B4-BE49-F238E27FC236}">
                <a16:creationId xmlns:a16="http://schemas.microsoft.com/office/drawing/2014/main" id="{C29E357F-279C-5A4C-B900-D3916C55F39F}"/>
              </a:ext>
            </a:extLst>
          </p:cNvPr>
          <p:cNvSpPr txBox="1"/>
          <p:nvPr/>
        </p:nvSpPr>
        <p:spPr>
          <a:xfrm>
            <a:off x="148856" y="5911702"/>
            <a:ext cx="552893" cy="707886"/>
          </a:xfrm>
          <a:prstGeom prst="rect">
            <a:avLst/>
          </a:prstGeom>
          <a:noFill/>
        </p:spPr>
        <p:txBody>
          <a:bodyPr wrap="square" rtlCol="0">
            <a:spAutoFit/>
          </a:bodyPr>
          <a:lstStyle/>
          <a:p>
            <a:r>
              <a:rPr lang="en-US" sz="4000" dirty="0">
                <a:latin typeface="Avenir Book" panose="02000503020000020003" pitchFamily="2" charset="0"/>
              </a:rPr>
              <a:t>3</a:t>
            </a:r>
          </a:p>
        </p:txBody>
      </p:sp>
    </p:spTree>
    <p:extLst>
      <p:ext uri="{BB962C8B-B14F-4D97-AF65-F5344CB8AC3E}">
        <p14:creationId xmlns:p14="http://schemas.microsoft.com/office/powerpoint/2010/main" val="2305195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0000">
            <a:alpha val="99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E313A-ED7C-AF49-BD57-B327B996C78F}"/>
              </a:ext>
            </a:extLst>
          </p:cNvPr>
          <p:cNvSpPr txBox="1"/>
          <p:nvPr/>
        </p:nvSpPr>
        <p:spPr>
          <a:xfrm>
            <a:off x="717331" y="1747096"/>
            <a:ext cx="10757338" cy="4401205"/>
          </a:xfrm>
          <a:prstGeom prst="rect">
            <a:avLst/>
          </a:prstGeom>
          <a:noFill/>
        </p:spPr>
        <p:txBody>
          <a:bodyPr wrap="square" rtlCol="0">
            <a:spAutoFit/>
          </a:bodyPr>
          <a:lstStyle/>
          <a:p>
            <a:r>
              <a:rPr lang="en-US" sz="3500" b="1" i="1" dirty="0">
                <a:solidFill>
                  <a:schemeClr val="bg1"/>
                </a:solidFill>
                <a:latin typeface="Avenir Book" panose="02000503020000020003" pitchFamily="2" charset="0"/>
              </a:rPr>
              <a:t>Every year I look forward to Ramadan. Spiritually, it helps connect me to God. I pray 5 times everyday, read the Quran daily, and overall make myself a better person during this holy month. Ramadan isn't only about refraining from food and drink. It is much more. It is being God aware in all aspects of life!</a:t>
            </a:r>
            <a:endParaRPr lang="en-US" sz="3500" i="1" dirty="0">
              <a:solidFill>
                <a:schemeClr val="bg1"/>
              </a:solidFill>
              <a:latin typeface="Avenir Book" panose="02000503020000020003" pitchFamily="2" charset="0"/>
            </a:endParaRPr>
          </a:p>
          <a:p>
            <a:br>
              <a:rPr lang="en-US" sz="3500" i="1" dirty="0">
                <a:solidFill>
                  <a:schemeClr val="bg1"/>
                </a:solidFill>
                <a:latin typeface="Avenir Book" panose="02000503020000020003" pitchFamily="2" charset="0"/>
              </a:rPr>
            </a:br>
            <a:endParaRPr lang="en-US" sz="3500" i="1" dirty="0">
              <a:solidFill>
                <a:schemeClr val="bg1"/>
              </a:solidFill>
              <a:effectLst/>
              <a:latin typeface="Avenir Book" panose="02000503020000020003" pitchFamily="2" charset="0"/>
            </a:endParaRPr>
          </a:p>
        </p:txBody>
      </p:sp>
    </p:spTree>
    <p:extLst>
      <p:ext uri="{BB962C8B-B14F-4D97-AF65-F5344CB8AC3E}">
        <p14:creationId xmlns:p14="http://schemas.microsoft.com/office/powerpoint/2010/main" val="1308022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oogle Shape;298;p25">
            <a:extLst>
              <a:ext uri="{FF2B5EF4-FFF2-40B4-BE49-F238E27FC236}">
                <a16:creationId xmlns:a16="http://schemas.microsoft.com/office/drawing/2014/main" id="{ED1E0287-E08D-0547-B730-7DE53860D2E9}"/>
              </a:ext>
            </a:extLst>
          </p:cNvPr>
          <p:cNvGrpSpPr/>
          <p:nvPr/>
        </p:nvGrpSpPr>
        <p:grpSpPr>
          <a:xfrm>
            <a:off x="1074185" y="2042296"/>
            <a:ext cx="4733731" cy="4007221"/>
            <a:chOff x="2991269" y="1153325"/>
            <a:chExt cx="3514811" cy="3252003"/>
          </a:xfrm>
        </p:grpSpPr>
        <p:sp>
          <p:nvSpPr>
            <p:cNvPr id="17" name="Google Shape;299;p25">
              <a:extLst>
                <a:ext uri="{FF2B5EF4-FFF2-40B4-BE49-F238E27FC236}">
                  <a16:creationId xmlns:a16="http://schemas.microsoft.com/office/drawing/2014/main" id="{54A966F0-1E4B-124A-9540-6AAFA749C039}"/>
                </a:ext>
              </a:extLst>
            </p:cNvPr>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chemeClr val="bg1">
                <a:lumMod val="85000"/>
              </a:schemeClr>
            </a:solidFill>
            <a:ln>
              <a:noFill/>
            </a:ln>
          </p:spPr>
          <p:txBody>
            <a:bodyPr/>
            <a:lstStyle/>
            <a:p>
              <a:endParaRPr lang="en-US" dirty="0"/>
            </a:p>
          </p:txBody>
        </p:sp>
        <p:sp>
          <p:nvSpPr>
            <p:cNvPr id="18" name="Google Shape;300;p25">
              <a:extLst>
                <a:ext uri="{FF2B5EF4-FFF2-40B4-BE49-F238E27FC236}">
                  <a16:creationId xmlns:a16="http://schemas.microsoft.com/office/drawing/2014/main" id="{06EABC27-47A0-0E43-A236-7B7843D4024D}"/>
                </a:ext>
              </a:extLst>
            </p:cNvPr>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730000"/>
            </a:solidFill>
            <a:ln>
              <a:noFill/>
            </a:ln>
          </p:spPr>
          <p:txBody>
            <a:bodyPr/>
            <a:lstStyle/>
            <a:p>
              <a:endParaRPr lang="en-US" dirty="0"/>
            </a:p>
          </p:txBody>
        </p:sp>
        <p:sp>
          <p:nvSpPr>
            <p:cNvPr id="19" name="Google Shape;301;p25">
              <a:extLst>
                <a:ext uri="{FF2B5EF4-FFF2-40B4-BE49-F238E27FC236}">
                  <a16:creationId xmlns:a16="http://schemas.microsoft.com/office/drawing/2014/main" id="{DE9DD810-8773-CB49-9A95-46833BEAFE25}"/>
                </a:ext>
              </a:extLst>
            </p:cNvPr>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gradFill>
              <a:gsLst>
                <a:gs pos="0">
                  <a:schemeClr val="accent4"/>
                </a:gs>
                <a:gs pos="74000">
                  <a:schemeClr val="accent4">
                    <a:lumMod val="60000"/>
                    <a:lumOff val="40000"/>
                  </a:schemeClr>
                </a:gs>
                <a:gs pos="82000">
                  <a:schemeClr val="accent4">
                    <a:lumMod val="40000"/>
                    <a:lumOff val="60000"/>
                  </a:schemeClr>
                </a:gs>
                <a:gs pos="100000">
                  <a:schemeClr val="accent4">
                    <a:lumMod val="20000"/>
                    <a:lumOff val="80000"/>
                  </a:schemeClr>
                </a:gs>
              </a:gsLst>
              <a:lin ang="5400000" scaled="1"/>
            </a:gradFill>
            <a:ln>
              <a:noFill/>
            </a:ln>
          </p:spPr>
          <p:txBody>
            <a:bodyPr/>
            <a:lstStyle/>
            <a:p>
              <a:endParaRPr lang="en-US" dirty="0"/>
            </a:p>
          </p:txBody>
        </p:sp>
        <p:sp>
          <p:nvSpPr>
            <p:cNvPr id="20" name="Google Shape;302;p25">
              <a:extLst>
                <a:ext uri="{FF2B5EF4-FFF2-40B4-BE49-F238E27FC236}">
                  <a16:creationId xmlns:a16="http://schemas.microsoft.com/office/drawing/2014/main" id="{57FB4548-6CF1-8046-A1BD-92A6AE498C60}"/>
                </a:ext>
              </a:extLst>
            </p:cNvPr>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chemeClr val="bg1">
                <a:lumMod val="85000"/>
              </a:schemeClr>
            </a:solidFill>
            <a:ln>
              <a:noFill/>
            </a:ln>
          </p:spPr>
          <p:txBody>
            <a:bodyPr/>
            <a:lstStyle/>
            <a:p>
              <a:endParaRPr lang="en-US" dirty="0"/>
            </a:p>
          </p:txBody>
        </p:sp>
        <p:sp>
          <p:nvSpPr>
            <p:cNvPr id="21" name="Google Shape;303;p25">
              <a:extLst>
                <a:ext uri="{FF2B5EF4-FFF2-40B4-BE49-F238E27FC236}">
                  <a16:creationId xmlns:a16="http://schemas.microsoft.com/office/drawing/2014/main" id="{441B89C9-5404-8A47-A902-65D9C8859F8A}"/>
                </a:ext>
              </a:extLst>
            </p:cNvPr>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730000"/>
            </a:solidFill>
            <a:ln>
              <a:noFill/>
            </a:ln>
          </p:spPr>
          <p:txBody>
            <a:bodyPr/>
            <a:lstStyle/>
            <a:p>
              <a:endParaRPr lang="en-US" dirty="0"/>
            </a:p>
          </p:txBody>
        </p:sp>
        <p:sp>
          <p:nvSpPr>
            <p:cNvPr id="22" name="Google Shape;304;p25">
              <a:extLst>
                <a:ext uri="{FF2B5EF4-FFF2-40B4-BE49-F238E27FC236}">
                  <a16:creationId xmlns:a16="http://schemas.microsoft.com/office/drawing/2014/main" id="{FCE51C56-A888-B742-A7CC-AEC302BDE55C}"/>
                </a:ext>
              </a:extLst>
            </p:cNvPr>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gradFill>
              <a:gsLst>
                <a:gs pos="0">
                  <a:schemeClr val="accent4"/>
                </a:gs>
                <a:gs pos="74000">
                  <a:schemeClr val="accent4">
                    <a:lumMod val="60000"/>
                    <a:lumOff val="40000"/>
                  </a:schemeClr>
                </a:gs>
                <a:gs pos="83000">
                  <a:schemeClr val="accent4">
                    <a:lumMod val="40000"/>
                    <a:lumOff val="60000"/>
                  </a:schemeClr>
                </a:gs>
                <a:gs pos="100000">
                  <a:schemeClr val="accent4">
                    <a:lumMod val="20000"/>
                    <a:lumOff val="80000"/>
                  </a:schemeClr>
                </a:gs>
              </a:gsLst>
              <a:lin ang="5400000" scaled="1"/>
            </a:gradFill>
            <a:ln>
              <a:noFill/>
            </a:ln>
          </p:spPr>
          <p:txBody>
            <a:bodyPr/>
            <a:lstStyle/>
            <a:p>
              <a:endParaRPr lang="en-US" dirty="0"/>
            </a:p>
          </p:txBody>
        </p:sp>
        <p:sp>
          <p:nvSpPr>
            <p:cNvPr id="23" name="Google Shape;305;p25">
              <a:extLst>
                <a:ext uri="{FF2B5EF4-FFF2-40B4-BE49-F238E27FC236}">
                  <a16:creationId xmlns:a16="http://schemas.microsoft.com/office/drawing/2014/main" id="{7507CB8E-8834-E144-B716-DA8A1E7EC732}"/>
                </a:ext>
              </a:extLst>
            </p:cNvPr>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730000"/>
            </a:solidFill>
            <a:ln>
              <a:noFill/>
            </a:ln>
          </p:spPr>
          <p:txBody>
            <a:bodyPr/>
            <a:lstStyle/>
            <a:p>
              <a:endParaRPr lang="en-US" dirty="0"/>
            </a:p>
          </p:txBody>
        </p:sp>
        <p:sp>
          <p:nvSpPr>
            <p:cNvPr id="24" name="Google Shape;306;p25">
              <a:extLst>
                <a:ext uri="{FF2B5EF4-FFF2-40B4-BE49-F238E27FC236}">
                  <a16:creationId xmlns:a16="http://schemas.microsoft.com/office/drawing/2014/main" id="{577E06B3-ECB4-BC43-A818-D654A4259F23}"/>
                </a:ext>
              </a:extLst>
            </p:cNvPr>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gradFill>
              <a:gsLst>
                <a:gs pos="0">
                  <a:srgbClr val="FFC000"/>
                </a:gs>
                <a:gs pos="74000">
                  <a:schemeClr val="accent4">
                    <a:lumMod val="60000"/>
                    <a:lumOff val="40000"/>
                  </a:schemeClr>
                </a:gs>
                <a:gs pos="83000">
                  <a:schemeClr val="accent4">
                    <a:lumMod val="40000"/>
                    <a:lumOff val="60000"/>
                  </a:schemeClr>
                </a:gs>
                <a:gs pos="100000">
                  <a:schemeClr val="accent4">
                    <a:lumMod val="20000"/>
                    <a:lumOff val="80000"/>
                  </a:schemeClr>
                </a:gs>
              </a:gsLst>
              <a:lin ang="5400000" scaled="1"/>
            </a:gradFill>
            <a:ln>
              <a:noFill/>
            </a:ln>
          </p:spPr>
          <p:txBody>
            <a:bodyPr>
              <a:scene3d>
                <a:camera prst="orthographicFront"/>
                <a:lightRig rig="soft" dir="t">
                  <a:rot lat="0" lon="0" rev="15600000"/>
                </a:lightRig>
              </a:scene3d>
              <a:sp3d extrusionH="57150" prstMaterial="softEdge">
                <a:bevelT w="25400" h="38100"/>
              </a:sp3d>
            </a:bodyPr>
            <a:lstStyle/>
            <a:p>
              <a:endParaRPr lang="en-US" dirty="0"/>
            </a:p>
          </p:txBody>
        </p:sp>
      </p:grpSp>
      <p:cxnSp>
        <p:nvCxnSpPr>
          <p:cNvPr id="25" name="Google Shape;286;p25">
            <a:extLst>
              <a:ext uri="{FF2B5EF4-FFF2-40B4-BE49-F238E27FC236}">
                <a16:creationId xmlns:a16="http://schemas.microsoft.com/office/drawing/2014/main" id="{EC9E6FE3-506E-9645-9C0C-2ADE94353ABB}"/>
              </a:ext>
            </a:extLst>
          </p:cNvPr>
          <p:cNvCxnSpPr>
            <a:cxnSpLocks/>
          </p:cNvCxnSpPr>
          <p:nvPr/>
        </p:nvCxnSpPr>
        <p:spPr>
          <a:xfrm>
            <a:off x="5391512" y="4714289"/>
            <a:ext cx="1397996" cy="1"/>
          </a:xfrm>
          <a:prstGeom prst="straightConnector1">
            <a:avLst/>
          </a:prstGeom>
          <a:noFill/>
          <a:ln w="9525" cap="flat" cmpd="sng">
            <a:solidFill>
              <a:srgbClr val="C2C2C2"/>
            </a:solidFill>
            <a:prstDash val="solid"/>
            <a:round/>
            <a:headEnd type="none" w="sm" len="sm"/>
            <a:tailEnd type="none" w="sm" len="sm"/>
          </a:ln>
        </p:spPr>
      </p:cxnSp>
      <p:cxnSp>
        <p:nvCxnSpPr>
          <p:cNvPr id="29" name="Google Shape;291;p25">
            <a:extLst>
              <a:ext uri="{FF2B5EF4-FFF2-40B4-BE49-F238E27FC236}">
                <a16:creationId xmlns:a16="http://schemas.microsoft.com/office/drawing/2014/main" id="{85688920-70E7-6141-8291-56C8E25A4211}"/>
              </a:ext>
            </a:extLst>
          </p:cNvPr>
          <p:cNvCxnSpPr>
            <a:cxnSpLocks/>
            <a:stCxn id="37" idx="1"/>
          </p:cNvCxnSpPr>
          <p:nvPr/>
        </p:nvCxnSpPr>
        <p:spPr>
          <a:xfrm flipH="1">
            <a:off x="4582025" y="3506974"/>
            <a:ext cx="1476956" cy="36183"/>
          </a:xfrm>
          <a:prstGeom prst="straightConnector1">
            <a:avLst/>
          </a:prstGeom>
          <a:noFill/>
          <a:ln w="9525" cap="flat" cmpd="sng">
            <a:solidFill>
              <a:srgbClr val="C2C2C2"/>
            </a:solidFill>
            <a:prstDash val="solid"/>
            <a:round/>
            <a:headEnd type="none" w="sm" len="sm"/>
            <a:tailEnd type="none" w="sm" len="sm"/>
          </a:ln>
        </p:spPr>
      </p:cxnSp>
      <p:cxnSp>
        <p:nvCxnSpPr>
          <p:cNvPr id="32" name="Google Shape;294;p25">
            <a:extLst>
              <a:ext uri="{FF2B5EF4-FFF2-40B4-BE49-F238E27FC236}">
                <a16:creationId xmlns:a16="http://schemas.microsoft.com/office/drawing/2014/main" id="{71340B06-2EAC-E447-98BC-31D4BA119232}"/>
              </a:ext>
            </a:extLst>
          </p:cNvPr>
          <p:cNvCxnSpPr>
            <a:cxnSpLocks/>
          </p:cNvCxnSpPr>
          <p:nvPr/>
        </p:nvCxnSpPr>
        <p:spPr>
          <a:xfrm>
            <a:off x="3442543" y="2060340"/>
            <a:ext cx="1948969" cy="0"/>
          </a:xfrm>
          <a:prstGeom prst="straightConnector1">
            <a:avLst/>
          </a:prstGeom>
          <a:noFill/>
          <a:ln w="9525" cap="flat" cmpd="sng">
            <a:solidFill>
              <a:srgbClr val="C2C2C2"/>
            </a:solidFill>
            <a:prstDash val="solid"/>
            <a:round/>
            <a:headEnd type="none" w="sm" len="sm"/>
            <a:tailEnd type="none" w="sm" len="sm"/>
          </a:ln>
        </p:spPr>
      </p:cxnSp>
      <p:sp>
        <p:nvSpPr>
          <p:cNvPr id="34" name="Google Shape;296;p25">
            <a:extLst>
              <a:ext uri="{FF2B5EF4-FFF2-40B4-BE49-F238E27FC236}">
                <a16:creationId xmlns:a16="http://schemas.microsoft.com/office/drawing/2014/main" id="{5B599C82-3069-6E4D-9122-0548AC5FE326}"/>
              </a:ext>
            </a:extLst>
          </p:cNvPr>
          <p:cNvSpPr/>
          <p:nvPr/>
        </p:nvSpPr>
        <p:spPr>
          <a:xfrm>
            <a:off x="5391512" y="1946279"/>
            <a:ext cx="274320" cy="274320"/>
          </a:xfrm>
          <a:prstGeom prst="ellipse">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97;p25">
            <a:extLst>
              <a:ext uri="{FF2B5EF4-FFF2-40B4-BE49-F238E27FC236}">
                <a16:creationId xmlns:a16="http://schemas.microsoft.com/office/drawing/2014/main" id="{2EEFCD7E-5C68-914B-B0AC-7B5511BB4902}"/>
              </a:ext>
            </a:extLst>
          </p:cNvPr>
          <p:cNvSpPr txBox="1"/>
          <p:nvPr/>
        </p:nvSpPr>
        <p:spPr>
          <a:xfrm>
            <a:off x="5327328" y="1894403"/>
            <a:ext cx="402688" cy="37807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300" b="1" dirty="0">
                <a:solidFill>
                  <a:schemeClr val="lt1"/>
                </a:solidFill>
                <a:latin typeface="IBM Plex Serif"/>
                <a:ea typeface="IBM Plex Serif"/>
                <a:cs typeface="IBM Plex Serif"/>
                <a:sym typeface="IBM Plex Serif"/>
              </a:rPr>
              <a:t>3</a:t>
            </a:r>
            <a:endParaRPr sz="1300" b="1" dirty="0">
              <a:solidFill>
                <a:schemeClr val="lt1"/>
              </a:solidFill>
              <a:latin typeface="IBM Plex Serif"/>
              <a:ea typeface="IBM Plex Serif"/>
              <a:cs typeface="IBM Plex Serif"/>
              <a:sym typeface="IBM Plex Serif"/>
            </a:endParaRPr>
          </a:p>
        </p:txBody>
      </p:sp>
      <p:sp>
        <p:nvSpPr>
          <p:cNvPr id="36" name="Google Shape;296;p25">
            <a:extLst>
              <a:ext uri="{FF2B5EF4-FFF2-40B4-BE49-F238E27FC236}">
                <a16:creationId xmlns:a16="http://schemas.microsoft.com/office/drawing/2014/main" id="{944AA8C1-EFB0-DE47-A934-BD4E2C7D031A}"/>
              </a:ext>
            </a:extLst>
          </p:cNvPr>
          <p:cNvSpPr/>
          <p:nvPr/>
        </p:nvSpPr>
        <p:spPr>
          <a:xfrm>
            <a:off x="6062088" y="3379063"/>
            <a:ext cx="274320" cy="274320"/>
          </a:xfrm>
          <a:prstGeom prst="ellipse">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97;p25">
            <a:extLst>
              <a:ext uri="{FF2B5EF4-FFF2-40B4-BE49-F238E27FC236}">
                <a16:creationId xmlns:a16="http://schemas.microsoft.com/office/drawing/2014/main" id="{B54B25A2-3AC1-A046-9993-08A25B5F1FB1}"/>
              </a:ext>
            </a:extLst>
          </p:cNvPr>
          <p:cNvSpPr txBox="1"/>
          <p:nvPr/>
        </p:nvSpPr>
        <p:spPr>
          <a:xfrm>
            <a:off x="6058981" y="3350524"/>
            <a:ext cx="246888"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300" b="1" dirty="0">
                <a:solidFill>
                  <a:schemeClr val="lt1"/>
                </a:solidFill>
                <a:latin typeface="IBM Plex Serif"/>
                <a:ea typeface="IBM Plex Serif"/>
                <a:cs typeface="IBM Plex Serif"/>
                <a:sym typeface="IBM Plex Serif"/>
              </a:rPr>
              <a:t>2</a:t>
            </a:r>
            <a:endParaRPr sz="1300" b="1" dirty="0">
              <a:solidFill>
                <a:schemeClr val="lt1"/>
              </a:solidFill>
              <a:latin typeface="IBM Plex Serif"/>
              <a:ea typeface="IBM Plex Serif"/>
              <a:cs typeface="IBM Plex Serif"/>
              <a:sym typeface="IBM Plex Serif"/>
            </a:endParaRPr>
          </a:p>
        </p:txBody>
      </p:sp>
      <p:sp>
        <p:nvSpPr>
          <p:cNvPr id="38" name="Google Shape;296;p25">
            <a:extLst>
              <a:ext uri="{FF2B5EF4-FFF2-40B4-BE49-F238E27FC236}">
                <a16:creationId xmlns:a16="http://schemas.microsoft.com/office/drawing/2014/main" id="{86B9B4AD-DAFA-D943-B90E-670E4F6B4AFF}"/>
              </a:ext>
            </a:extLst>
          </p:cNvPr>
          <p:cNvSpPr/>
          <p:nvPr/>
        </p:nvSpPr>
        <p:spPr>
          <a:xfrm>
            <a:off x="6820345" y="4582970"/>
            <a:ext cx="274320" cy="274320"/>
          </a:xfrm>
          <a:prstGeom prst="ellipse">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97;p25">
            <a:extLst>
              <a:ext uri="{FF2B5EF4-FFF2-40B4-BE49-F238E27FC236}">
                <a16:creationId xmlns:a16="http://schemas.microsoft.com/office/drawing/2014/main" id="{854DC8C9-AC07-3A41-97F7-F7E6B1E727C3}"/>
              </a:ext>
            </a:extLst>
          </p:cNvPr>
          <p:cNvSpPr txBox="1"/>
          <p:nvPr/>
        </p:nvSpPr>
        <p:spPr>
          <a:xfrm>
            <a:off x="6824134" y="4544120"/>
            <a:ext cx="246888"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300" b="1" dirty="0">
                <a:solidFill>
                  <a:schemeClr val="lt1"/>
                </a:solidFill>
                <a:latin typeface="IBM Plex Serif"/>
                <a:ea typeface="IBM Plex Serif"/>
                <a:cs typeface="IBM Plex Serif"/>
                <a:sym typeface="IBM Plex Serif"/>
              </a:rPr>
              <a:t>1</a:t>
            </a:r>
            <a:endParaRPr sz="1300" b="1" dirty="0">
              <a:solidFill>
                <a:schemeClr val="lt1"/>
              </a:solidFill>
              <a:latin typeface="IBM Plex Serif"/>
              <a:ea typeface="IBM Plex Serif"/>
              <a:cs typeface="IBM Plex Serif"/>
              <a:sym typeface="IBM Plex Serif"/>
            </a:endParaRPr>
          </a:p>
        </p:txBody>
      </p:sp>
      <p:sp>
        <p:nvSpPr>
          <p:cNvPr id="2" name="TextBox 1">
            <a:extLst>
              <a:ext uri="{FF2B5EF4-FFF2-40B4-BE49-F238E27FC236}">
                <a16:creationId xmlns:a16="http://schemas.microsoft.com/office/drawing/2014/main" id="{CA3DFCC2-BFDC-7F49-9252-37584AC28DB4}"/>
              </a:ext>
            </a:extLst>
          </p:cNvPr>
          <p:cNvSpPr txBox="1"/>
          <p:nvPr/>
        </p:nvSpPr>
        <p:spPr>
          <a:xfrm>
            <a:off x="5667275" y="1906753"/>
            <a:ext cx="5940956" cy="954107"/>
          </a:xfrm>
          <a:prstGeom prst="rect">
            <a:avLst/>
          </a:prstGeom>
          <a:noFill/>
        </p:spPr>
        <p:txBody>
          <a:bodyPr wrap="square" rtlCol="0">
            <a:spAutoFit/>
          </a:bodyPr>
          <a:lstStyle/>
          <a:p>
            <a:r>
              <a:rPr lang="en-US" sz="2000" b="1" dirty="0">
                <a:latin typeface="Avenir Book" panose="02000503020000020003" pitchFamily="2" charset="0"/>
              </a:rPr>
              <a:t>Spiritual Growth. </a:t>
            </a:r>
            <a:r>
              <a:rPr lang="en-US" dirty="0">
                <a:latin typeface="Avenir Book" panose="02000503020000020003" pitchFamily="2" charset="0"/>
              </a:rPr>
              <a:t>By praying more, reading the Quran more, and minimizing negative thinking, Ramadan encourages consciousness and worship of Allah (</a:t>
            </a:r>
            <a:r>
              <a:rPr lang="en-US" dirty="0" err="1">
                <a:latin typeface="Avenir Book" panose="02000503020000020003" pitchFamily="2" charset="0"/>
              </a:rPr>
              <a:t>taqwa</a:t>
            </a:r>
            <a:r>
              <a:rPr lang="en-US" dirty="0">
                <a:latin typeface="Avenir Book" panose="02000503020000020003" pitchFamily="2" charset="0"/>
              </a:rPr>
              <a:t>). </a:t>
            </a:r>
          </a:p>
        </p:txBody>
      </p:sp>
      <p:sp>
        <p:nvSpPr>
          <p:cNvPr id="26" name="TextBox 25">
            <a:extLst>
              <a:ext uri="{FF2B5EF4-FFF2-40B4-BE49-F238E27FC236}">
                <a16:creationId xmlns:a16="http://schemas.microsoft.com/office/drawing/2014/main" id="{91C1C26F-8334-494E-9B50-AE6520755832}"/>
              </a:ext>
            </a:extLst>
          </p:cNvPr>
          <p:cNvSpPr txBox="1"/>
          <p:nvPr/>
        </p:nvSpPr>
        <p:spPr>
          <a:xfrm>
            <a:off x="6305869" y="3086937"/>
            <a:ext cx="5192815" cy="1231106"/>
          </a:xfrm>
          <a:prstGeom prst="rect">
            <a:avLst/>
          </a:prstGeom>
          <a:noFill/>
        </p:spPr>
        <p:txBody>
          <a:bodyPr wrap="square" rtlCol="0">
            <a:spAutoFit/>
          </a:bodyPr>
          <a:lstStyle/>
          <a:p>
            <a:r>
              <a:rPr lang="en-US" sz="2000" b="1" dirty="0">
                <a:latin typeface="Avenir Book" panose="02000503020000020003" pitchFamily="2" charset="0"/>
              </a:rPr>
              <a:t>Community Development. </a:t>
            </a:r>
            <a:r>
              <a:rPr lang="en-US" dirty="0">
                <a:latin typeface="Avenir Book" panose="02000503020000020003" pitchFamily="2" charset="0"/>
              </a:rPr>
              <a:t>When Muslims fast as a community during Ramadan, it allows people to get closer to one another and closer to God together.</a:t>
            </a:r>
          </a:p>
        </p:txBody>
      </p:sp>
      <p:sp>
        <p:nvSpPr>
          <p:cNvPr id="27" name="TextBox 26">
            <a:extLst>
              <a:ext uri="{FF2B5EF4-FFF2-40B4-BE49-F238E27FC236}">
                <a16:creationId xmlns:a16="http://schemas.microsoft.com/office/drawing/2014/main" id="{151C037C-7992-EC4F-A6CE-C952BB772F36}"/>
              </a:ext>
            </a:extLst>
          </p:cNvPr>
          <p:cNvSpPr txBox="1"/>
          <p:nvPr/>
        </p:nvSpPr>
        <p:spPr>
          <a:xfrm>
            <a:off x="7072614" y="4541411"/>
            <a:ext cx="4451891" cy="1508105"/>
          </a:xfrm>
          <a:prstGeom prst="rect">
            <a:avLst/>
          </a:prstGeom>
          <a:noFill/>
        </p:spPr>
        <p:txBody>
          <a:bodyPr wrap="square" rtlCol="0">
            <a:spAutoFit/>
          </a:bodyPr>
          <a:lstStyle/>
          <a:p>
            <a:r>
              <a:rPr lang="en-US" sz="2000" b="1" dirty="0">
                <a:latin typeface="Avenir Book" panose="02000503020000020003" pitchFamily="2" charset="0"/>
              </a:rPr>
              <a:t>Individual Improvement. </a:t>
            </a:r>
            <a:r>
              <a:rPr lang="en-US" dirty="0">
                <a:latin typeface="Avenir Book" panose="02000503020000020003" pitchFamily="2" charset="0"/>
              </a:rPr>
              <a:t>During Ramadan, Muslims work on improving themselves by praying, reading, and donating more. Fasting teaches control, sympathy, empathy and sincerity.  </a:t>
            </a:r>
          </a:p>
        </p:txBody>
      </p:sp>
    </p:spTree>
    <p:extLst>
      <p:ext uri="{BB962C8B-B14F-4D97-AF65-F5344CB8AC3E}">
        <p14:creationId xmlns:p14="http://schemas.microsoft.com/office/powerpoint/2010/main" val="3148236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0000">
            <a:alpha val="99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E313A-ED7C-AF49-BD57-B327B996C78F}"/>
              </a:ext>
            </a:extLst>
          </p:cNvPr>
          <p:cNvSpPr txBox="1"/>
          <p:nvPr/>
        </p:nvSpPr>
        <p:spPr>
          <a:xfrm>
            <a:off x="1035269" y="1459230"/>
            <a:ext cx="10757338" cy="4401205"/>
          </a:xfrm>
          <a:prstGeom prst="rect">
            <a:avLst/>
          </a:prstGeom>
          <a:noFill/>
        </p:spPr>
        <p:txBody>
          <a:bodyPr wrap="square" rtlCol="0">
            <a:spAutoFit/>
          </a:bodyPr>
          <a:lstStyle/>
          <a:p>
            <a:r>
              <a:rPr lang="en-US" sz="3500" b="1" i="1" dirty="0">
                <a:solidFill>
                  <a:schemeClr val="bg1"/>
                </a:solidFill>
                <a:latin typeface="Avenir Book" panose="02000503020000020003" pitchFamily="2" charset="0"/>
              </a:rPr>
              <a:t>“One of the reasons Muslims fast is to humble ourselves especially around issues of hunger and food insecurities. That is why there is a lot of food donated during this month and donating is one of the 5 pillars of Islam. I also gain spirituality because it shows my devotion to God when I am avoiding food and water and especially more when it is summertime.”</a:t>
            </a:r>
            <a:endParaRPr lang="en-US" sz="3500" b="1" dirty="0">
              <a:solidFill>
                <a:schemeClr val="bg1"/>
              </a:solidFill>
              <a:effectLst/>
              <a:latin typeface="Avenir Book" panose="02000503020000020003" pitchFamily="2" charset="0"/>
            </a:endParaRPr>
          </a:p>
        </p:txBody>
      </p:sp>
    </p:spTree>
    <p:extLst>
      <p:ext uri="{BB962C8B-B14F-4D97-AF65-F5344CB8AC3E}">
        <p14:creationId xmlns:p14="http://schemas.microsoft.com/office/powerpoint/2010/main" val="4061644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3500" dirty="0">
                <a:solidFill>
                  <a:srgbClr val="730000"/>
                </a:solidFill>
                <a:latin typeface="Avenir Book" panose="02000503020000020003" pitchFamily="2" charset="0"/>
              </a:rPr>
              <a:t>Ramadan’s Impact on Mental Health</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838200" y="2037896"/>
            <a:ext cx="10515600" cy="1391104"/>
          </a:xfrm>
        </p:spPr>
        <p:txBody>
          <a:bodyPr>
            <a:normAutofit fontScale="92500" lnSpcReduction="10000"/>
          </a:bodyPr>
          <a:lstStyle/>
          <a:p>
            <a:r>
              <a:rPr lang="en-US" sz="2500" dirty="0"/>
              <a:t>Religious practices such as fasting during Ramadan have been shown to alleviate stress, anxiety, and depression levels in Iranian Nurses </a:t>
            </a:r>
            <a:r>
              <a:rPr lang="en-US" sz="2500" baseline="30000" dirty="0"/>
              <a:t>1</a:t>
            </a:r>
            <a:endParaRPr lang="en-US" sz="2500" dirty="0"/>
          </a:p>
          <a:p>
            <a:r>
              <a:rPr lang="en-US" sz="2500" dirty="0"/>
              <a:t>Fasting and practicing mindfulness during fasting has helped  some people transform their mental health and appreciate life around them</a:t>
            </a:r>
            <a:r>
              <a:rPr lang="en-US" sz="2500" baseline="30000" dirty="0"/>
              <a:t>2</a:t>
            </a:r>
            <a:r>
              <a:rPr lang="en-US" sz="2500" dirty="0"/>
              <a:t> </a:t>
            </a:r>
          </a:p>
          <a:p>
            <a:endParaRPr lang="en-US" sz="2500" dirty="0"/>
          </a:p>
          <a:p>
            <a:endParaRPr lang="en-US" sz="2500" dirty="0"/>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0922EF1-F248-7B45-9D8C-1AC82E10DF58}"/>
              </a:ext>
            </a:extLst>
          </p:cNvPr>
          <p:cNvSpPr/>
          <p:nvPr/>
        </p:nvSpPr>
        <p:spPr>
          <a:xfrm>
            <a:off x="195648" y="5053469"/>
            <a:ext cx="11996352" cy="1154162"/>
          </a:xfrm>
          <a:prstGeom prst="rect">
            <a:avLst/>
          </a:prstGeom>
        </p:spPr>
        <p:txBody>
          <a:bodyPr wrap="square">
            <a:spAutoFit/>
          </a:bodyPr>
          <a:lstStyle/>
          <a:p>
            <a:pPr marL="342900" indent="-342900">
              <a:buAutoNum type="arabicPeriod"/>
            </a:pPr>
            <a:r>
              <a:rPr lang="en-US" dirty="0" err="1">
                <a:solidFill>
                  <a:srgbClr val="730000"/>
                </a:solidFill>
              </a:rPr>
              <a:t>Koushali</a:t>
            </a:r>
            <a:r>
              <a:rPr lang="en-US" dirty="0">
                <a:solidFill>
                  <a:srgbClr val="730000"/>
                </a:solidFill>
              </a:rPr>
              <a:t>, Ali </a:t>
            </a:r>
            <a:r>
              <a:rPr lang="en-US" dirty="0" err="1">
                <a:solidFill>
                  <a:srgbClr val="730000"/>
                </a:solidFill>
              </a:rPr>
              <a:t>Noruzi</a:t>
            </a:r>
            <a:r>
              <a:rPr lang="en-US" dirty="0">
                <a:solidFill>
                  <a:srgbClr val="730000"/>
                </a:solidFill>
              </a:rPr>
              <a:t> et al. “Effect of Ramadan fasting on emotional reactions in nurses.” </a:t>
            </a:r>
            <a:r>
              <a:rPr lang="en-US" i="1" dirty="0">
                <a:solidFill>
                  <a:srgbClr val="730000"/>
                </a:solidFill>
              </a:rPr>
              <a:t>Iranian journal of nursing and midwifery research</a:t>
            </a:r>
            <a:r>
              <a:rPr lang="en-US" dirty="0">
                <a:solidFill>
                  <a:srgbClr val="730000"/>
                </a:solidFill>
              </a:rPr>
              <a:t> vol. 18,3 (2013): 232-6.</a:t>
            </a:r>
          </a:p>
          <a:p>
            <a:pPr marL="342900" indent="-342900">
              <a:buAutoNum type="arabicPeriod"/>
            </a:pPr>
            <a:r>
              <a:rPr lang="en-US" dirty="0">
                <a:solidFill>
                  <a:srgbClr val="730000"/>
                </a:solidFill>
              </a:rPr>
              <a:t>https://</a:t>
            </a:r>
            <a:r>
              <a:rPr lang="en-US" dirty="0" err="1">
                <a:solidFill>
                  <a:srgbClr val="730000"/>
                </a:solidFill>
              </a:rPr>
              <a:t>www.insider.com</a:t>
            </a:r>
            <a:r>
              <a:rPr lang="en-US" dirty="0">
                <a:solidFill>
                  <a:srgbClr val="730000"/>
                </a:solidFill>
              </a:rPr>
              <a:t>/how-ramadan-transformed-my-mental-health-islam-muslim-anxiety-depression-2020-5</a:t>
            </a:r>
          </a:p>
          <a:p>
            <a:pPr marL="342900" indent="-342900">
              <a:buAutoNum type="arabicPeriod"/>
            </a:pPr>
            <a:endParaRPr lang="en-US" sz="1500" dirty="0">
              <a:solidFill>
                <a:srgbClr val="730000"/>
              </a:solidFill>
            </a:endParaRPr>
          </a:p>
        </p:txBody>
      </p:sp>
    </p:spTree>
    <p:extLst>
      <p:ext uri="{BB962C8B-B14F-4D97-AF65-F5344CB8AC3E}">
        <p14:creationId xmlns:p14="http://schemas.microsoft.com/office/powerpoint/2010/main" val="133795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0000">
            <a:alpha val="99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E313A-ED7C-AF49-BD57-B327B996C78F}"/>
              </a:ext>
            </a:extLst>
          </p:cNvPr>
          <p:cNvSpPr txBox="1"/>
          <p:nvPr/>
        </p:nvSpPr>
        <p:spPr>
          <a:xfrm>
            <a:off x="955756" y="2574920"/>
            <a:ext cx="10757338" cy="1708160"/>
          </a:xfrm>
          <a:prstGeom prst="rect">
            <a:avLst/>
          </a:prstGeom>
          <a:noFill/>
        </p:spPr>
        <p:txBody>
          <a:bodyPr wrap="square" rtlCol="0">
            <a:spAutoFit/>
          </a:bodyPr>
          <a:lstStyle/>
          <a:p>
            <a:r>
              <a:rPr lang="en-US" sz="3500" i="1" dirty="0">
                <a:solidFill>
                  <a:schemeClr val="bg1"/>
                </a:solidFill>
                <a:latin typeface="Avenir Book" panose="02000503020000020003" pitchFamily="2" charset="0"/>
              </a:rPr>
              <a:t>“As a person who celebrates Ramadan each year, [Ramadan] is time for renewal and cleanse of our body, mind, spirits.”</a:t>
            </a:r>
          </a:p>
        </p:txBody>
      </p:sp>
    </p:spTree>
    <p:extLst>
      <p:ext uri="{BB962C8B-B14F-4D97-AF65-F5344CB8AC3E}">
        <p14:creationId xmlns:p14="http://schemas.microsoft.com/office/powerpoint/2010/main" val="90326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0000">
            <a:alpha val="99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E313A-ED7C-AF49-BD57-B327B996C78F}"/>
              </a:ext>
            </a:extLst>
          </p:cNvPr>
          <p:cNvSpPr txBox="1"/>
          <p:nvPr/>
        </p:nvSpPr>
        <p:spPr>
          <a:xfrm>
            <a:off x="2373353" y="3113529"/>
            <a:ext cx="7445294" cy="630942"/>
          </a:xfrm>
          <a:prstGeom prst="rect">
            <a:avLst/>
          </a:prstGeom>
          <a:noFill/>
        </p:spPr>
        <p:txBody>
          <a:bodyPr wrap="square" rtlCol="0">
            <a:spAutoFit/>
          </a:bodyPr>
          <a:lstStyle/>
          <a:p>
            <a:r>
              <a:rPr lang="en-US" sz="3500" i="1" dirty="0">
                <a:solidFill>
                  <a:schemeClr val="bg1"/>
                </a:solidFill>
                <a:latin typeface="Avenir Book" panose="02000503020000020003" pitchFamily="2" charset="0"/>
              </a:rPr>
              <a:t>“I gain self-control and inner peace”</a:t>
            </a:r>
          </a:p>
        </p:txBody>
      </p:sp>
    </p:spTree>
    <p:extLst>
      <p:ext uri="{BB962C8B-B14F-4D97-AF65-F5344CB8AC3E}">
        <p14:creationId xmlns:p14="http://schemas.microsoft.com/office/powerpoint/2010/main" val="3150904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Disclosure Statement</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838200" y="2037896"/>
            <a:ext cx="10515600" cy="4351338"/>
          </a:xfrm>
        </p:spPr>
        <p:txBody>
          <a:bodyPr>
            <a:normAutofit/>
          </a:bodyPr>
          <a:lstStyle/>
          <a:p>
            <a:pPr fontAlgn="base">
              <a:buFont typeface="Wingdings" pitchFamily="2" charset="2"/>
              <a:buChar char="§"/>
            </a:pPr>
            <a:r>
              <a:rPr lang="en-US" dirty="0">
                <a:latin typeface="Avenir Book" panose="02000503020000020003" pitchFamily="2" charset="0"/>
              </a:rPr>
              <a:t>BD Helping Building Healthy Communities Award supported our work. </a:t>
            </a:r>
          </a:p>
          <a:p>
            <a:pPr fontAlgn="base">
              <a:buFont typeface="Wingdings" pitchFamily="2" charset="2"/>
              <a:buChar char="§"/>
            </a:pPr>
            <a:r>
              <a:rPr lang="en-US" dirty="0">
                <a:latin typeface="Avenir Book" panose="02000503020000020003" pitchFamily="2" charset="0"/>
              </a:rPr>
              <a:t>We appreciate the opportunity to be a part of their vision of expanding access and improving care for underserved populations in the U.S. </a:t>
            </a:r>
            <a:br>
              <a:rPr lang="en-US" sz="2400" dirty="0">
                <a:latin typeface="Avenir Book" panose="02000503020000020003" pitchFamily="2" charset="0"/>
              </a:rPr>
            </a:br>
            <a:br>
              <a:rPr lang="en-US" sz="2400" dirty="0"/>
            </a:br>
            <a:endParaRPr lang="en-US" sz="2700" dirty="0">
              <a:latin typeface="Avenir Book" panose="02000503020000020003" pitchFamily="2" charset="0"/>
            </a:endParaRP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7548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615553"/>
          </a:xfrm>
          <a:prstGeom prst="rect">
            <a:avLst/>
          </a:prstGeom>
        </p:spPr>
        <p:txBody>
          <a:bodyPr wrap="square">
            <a:spAutoFit/>
          </a:bodyPr>
          <a:lstStyle/>
          <a:p>
            <a:r>
              <a:rPr lang="en-US" sz="3400" b="1" dirty="0">
                <a:latin typeface="Avenir Book" panose="02000503020000020003" pitchFamily="2" charset="0"/>
              </a:rPr>
              <a:t>Ramadan can lead to ___ </a:t>
            </a: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3</a:t>
            </a:r>
          </a:p>
        </p:txBody>
      </p:sp>
      <p:sp>
        <p:nvSpPr>
          <p:cNvPr id="2" name="Rectangle 1">
            <a:extLst>
              <a:ext uri="{FF2B5EF4-FFF2-40B4-BE49-F238E27FC236}">
                <a16:creationId xmlns:a16="http://schemas.microsoft.com/office/drawing/2014/main" id="{409105EF-93FD-9544-99D1-347992909902}"/>
              </a:ext>
            </a:extLst>
          </p:cNvPr>
          <p:cNvSpPr/>
          <p:nvPr/>
        </p:nvSpPr>
        <p:spPr>
          <a:xfrm>
            <a:off x="3573688" y="3064027"/>
            <a:ext cx="6096000" cy="2169825"/>
          </a:xfrm>
          <a:prstGeom prst="rect">
            <a:avLst/>
          </a:prstGeom>
        </p:spPr>
        <p:txBody>
          <a:bodyPr>
            <a:spAutoFit/>
          </a:bodyPr>
          <a:lstStyle/>
          <a:p>
            <a:pPr>
              <a:spcAft>
                <a:spcPts val="600"/>
              </a:spcAft>
            </a:pPr>
            <a:r>
              <a:rPr lang="en-US" sz="3000" b="1" dirty="0">
                <a:latin typeface="Avenir Book" panose="02000503020000020003" pitchFamily="2" charset="0"/>
              </a:rPr>
              <a:t>A) Individual Improvement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B) Spiritual Growth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C) Community Connection </a:t>
            </a:r>
          </a:p>
          <a:p>
            <a:pPr>
              <a:spcAft>
                <a:spcPts val="600"/>
              </a:spcAft>
            </a:pPr>
            <a:r>
              <a:rPr lang="en-US" sz="3000" b="1" dirty="0">
                <a:latin typeface="Avenir Book" panose="02000503020000020003" pitchFamily="2" charset="0"/>
              </a:rPr>
              <a:t>D) All of the above</a:t>
            </a:r>
            <a:r>
              <a:rPr lang="en-US" sz="3000" b="1" i="0" u="none" strike="noStrike" dirty="0">
                <a:effectLst/>
                <a:latin typeface="Avenir Book" panose="02000503020000020003" pitchFamily="2" charset="0"/>
              </a:rPr>
              <a:t> </a:t>
            </a:r>
            <a:endParaRPr lang="en-US" sz="3000" b="1" dirty="0">
              <a:effectLst/>
              <a:latin typeface="Avenir Book" panose="02000503020000020003" pitchFamily="2" charset="0"/>
            </a:endParaRPr>
          </a:p>
        </p:txBody>
      </p:sp>
    </p:spTree>
    <p:extLst>
      <p:ext uri="{BB962C8B-B14F-4D97-AF65-F5344CB8AC3E}">
        <p14:creationId xmlns:p14="http://schemas.microsoft.com/office/powerpoint/2010/main" val="82533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615553"/>
          </a:xfrm>
          <a:prstGeom prst="rect">
            <a:avLst/>
          </a:prstGeom>
        </p:spPr>
        <p:txBody>
          <a:bodyPr wrap="square">
            <a:spAutoFit/>
          </a:bodyPr>
          <a:lstStyle/>
          <a:p>
            <a:r>
              <a:rPr lang="en-US" sz="3400" b="1" dirty="0">
                <a:latin typeface="Avenir Book" panose="02000503020000020003" pitchFamily="2" charset="0"/>
              </a:rPr>
              <a:t>Ramadan can lead to ___ </a:t>
            </a: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3</a:t>
            </a:r>
          </a:p>
        </p:txBody>
      </p:sp>
      <p:sp>
        <p:nvSpPr>
          <p:cNvPr id="2" name="Rectangle 1">
            <a:extLst>
              <a:ext uri="{FF2B5EF4-FFF2-40B4-BE49-F238E27FC236}">
                <a16:creationId xmlns:a16="http://schemas.microsoft.com/office/drawing/2014/main" id="{409105EF-93FD-9544-99D1-347992909902}"/>
              </a:ext>
            </a:extLst>
          </p:cNvPr>
          <p:cNvSpPr/>
          <p:nvPr/>
        </p:nvSpPr>
        <p:spPr>
          <a:xfrm>
            <a:off x="3573688" y="3064027"/>
            <a:ext cx="6096000" cy="2169825"/>
          </a:xfrm>
          <a:prstGeom prst="rect">
            <a:avLst/>
          </a:prstGeom>
        </p:spPr>
        <p:txBody>
          <a:bodyPr>
            <a:spAutoFit/>
          </a:bodyPr>
          <a:lstStyle/>
          <a:p>
            <a:pPr>
              <a:spcAft>
                <a:spcPts val="600"/>
              </a:spcAft>
            </a:pPr>
            <a:r>
              <a:rPr lang="en-US" sz="3000" b="1" dirty="0">
                <a:latin typeface="Avenir Book" panose="02000503020000020003" pitchFamily="2" charset="0"/>
              </a:rPr>
              <a:t>A) Individual Improvement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B) Spiritual Growth </a:t>
            </a:r>
            <a:endParaRPr lang="en-US" sz="3000" b="1" dirty="0">
              <a:effectLst/>
              <a:latin typeface="Avenir Book" panose="02000503020000020003" pitchFamily="2" charset="0"/>
            </a:endParaRPr>
          </a:p>
          <a:p>
            <a:pPr>
              <a:spcAft>
                <a:spcPts val="600"/>
              </a:spcAft>
            </a:pPr>
            <a:r>
              <a:rPr lang="en-US" sz="3000" b="1" dirty="0">
                <a:latin typeface="Avenir Book" panose="02000503020000020003" pitchFamily="2" charset="0"/>
              </a:rPr>
              <a:t>C) Community Connection </a:t>
            </a:r>
          </a:p>
          <a:p>
            <a:pPr>
              <a:spcAft>
                <a:spcPts val="600"/>
              </a:spcAft>
            </a:pPr>
            <a:r>
              <a:rPr lang="en-US" sz="3000" b="1" dirty="0">
                <a:solidFill>
                  <a:srgbClr val="730000"/>
                </a:solidFill>
                <a:latin typeface="Avenir Book" panose="02000503020000020003" pitchFamily="2" charset="0"/>
              </a:rPr>
              <a:t>D) All of the above</a:t>
            </a:r>
            <a:r>
              <a:rPr lang="en-US" sz="3000" b="1" i="0" u="none" strike="noStrike" dirty="0">
                <a:solidFill>
                  <a:srgbClr val="730000"/>
                </a:solidFill>
                <a:effectLst/>
                <a:latin typeface="Avenir Book" panose="02000503020000020003" pitchFamily="2" charset="0"/>
              </a:rPr>
              <a:t> </a:t>
            </a:r>
            <a:endParaRPr lang="en-US" sz="3000" b="1" dirty="0">
              <a:solidFill>
                <a:srgbClr val="730000"/>
              </a:solidFill>
              <a:effectLst/>
              <a:latin typeface="Avenir Book" panose="02000503020000020003" pitchFamily="2" charset="0"/>
            </a:endParaRPr>
          </a:p>
        </p:txBody>
      </p:sp>
      <p:sp>
        <p:nvSpPr>
          <p:cNvPr id="6" name="TextBox 5">
            <a:extLst>
              <a:ext uri="{FF2B5EF4-FFF2-40B4-BE49-F238E27FC236}">
                <a16:creationId xmlns:a16="http://schemas.microsoft.com/office/drawing/2014/main" id="{B52794A8-EB03-3947-93F4-F5BA1DDF20A9}"/>
              </a:ext>
            </a:extLst>
          </p:cNvPr>
          <p:cNvSpPr txBox="1"/>
          <p:nvPr/>
        </p:nvSpPr>
        <p:spPr>
          <a:xfrm>
            <a:off x="3573688" y="5439103"/>
            <a:ext cx="7619829" cy="1015663"/>
          </a:xfrm>
          <a:prstGeom prst="rect">
            <a:avLst/>
          </a:prstGeom>
          <a:noFill/>
        </p:spPr>
        <p:txBody>
          <a:bodyPr wrap="square" rtlCol="0">
            <a:spAutoFit/>
          </a:bodyPr>
          <a:lstStyle/>
          <a:p>
            <a:r>
              <a:rPr lang="en-US" sz="2000" dirty="0">
                <a:solidFill>
                  <a:srgbClr val="730000"/>
                </a:solidFill>
                <a:latin typeface="Avenir Book" panose="02000503020000020003" pitchFamily="2" charset="0"/>
              </a:rPr>
              <a:t>Explanation: As many mentioned in the video module, Ramadan is about improving yourself, building relationships, and getting closer to God. </a:t>
            </a:r>
          </a:p>
        </p:txBody>
      </p:sp>
    </p:spTree>
    <p:extLst>
      <p:ext uri="{BB962C8B-B14F-4D97-AF65-F5344CB8AC3E}">
        <p14:creationId xmlns:p14="http://schemas.microsoft.com/office/powerpoint/2010/main" val="2038203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8FBA6931-E828-4247-AE0F-387776138EB7}"/>
              </a:ext>
            </a:extLst>
          </p:cNvPr>
          <p:cNvSpPr/>
          <p:nvPr/>
        </p:nvSpPr>
        <p:spPr>
          <a:xfrm>
            <a:off x="-32951" y="0"/>
            <a:ext cx="2955851"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F0B4EAD3-E0E0-8549-8251-9970FA0BFD8A}"/>
              </a:ext>
            </a:extLst>
          </p:cNvPr>
          <p:cNvSpPr/>
          <p:nvPr/>
        </p:nvSpPr>
        <p:spPr>
          <a:xfrm rot="10800000" flipH="1">
            <a:off x="-32951" y="0"/>
            <a:ext cx="2988801" cy="4635794"/>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7AB3FA-8445-954D-BEC8-33B5B3C86282}"/>
              </a:ext>
            </a:extLst>
          </p:cNvPr>
          <p:cNvSpPr/>
          <p:nvPr/>
        </p:nvSpPr>
        <p:spPr>
          <a:xfrm>
            <a:off x="3372894" y="2465969"/>
            <a:ext cx="8183230" cy="2169825"/>
          </a:xfrm>
          <a:prstGeom prst="rect">
            <a:avLst/>
          </a:prstGeom>
        </p:spPr>
        <p:txBody>
          <a:bodyPr wrap="square">
            <a:spAutoFit/>
          </a:bodyPr>
          <a:lstStyle/>
          <a:p>
            <a:r>
              <a:rPr lang="en-US" sz="4500" b="1" dirty="0">
                <a:solidFill>
                  <a:srgbClr val="730000"/>
                </a:solidFill>
                <a:latin typeface="Avenir Book" panose="02000503020000020003" pitchFamily="2" charset="0"/>
              </a:rPr>
              <a:t>How can healthcare team members work with patients during Ramadan?</a:t>
            </a:r>
            <a:endParaRPr lang="en-US" sz="4500" b="0" dirty="0">
              <a:solidFill>
                <a:srgbClr val="730000"/>
              </a:solidFill>
              <a:effectLst/>
              <a:latin typeface="Avenir Book" panose="02000503020000020003" pitchFamily="2" charset="0"/>
            </a:endParaRPr>
          </a:p>
        </p:txBody>
      </p:sp>
      <p:sp>
        <p:nvSpPr>
          <p:cNvPr id="13" name="TextBox 12">
            <a:extLst>
              <a:ext uri="{FF2B5EF4-FFF2-40B4-BE49-F238E27FC236}">
                <a16:creationId xmlns:a16="http://schemas.microsoft.com/office/drawing/2014/main" id="{C29E357F-279C-5A4C-B900-D3916C55F39F}"/>
              </a:ext>
            </a:extLst>
          </p:cNvPr>
          <p:cNvSpPr txBox="1"/>
          <p:nvPr/>
        </p:nvSpPr>
        <p:spPr>
          <a:xfrm>
            <a:off x="148856" y="5911702"/>
            <a:ext cx="552893" cy="707886"/>
          </a:xfrm>
          <a:prstGeom prst="rect">
            <a:avLst/>
          </a:prstGeom>
          <a:noFill/>
        </p:spPr>
        <p:txBody>
          <a:bodyPr wrap="square" rtlCol="0">
            <a:spAutoFit/>
          </a:bodyPr>
          <a:lstStyle/>
          <a:p>
            <a:r>
              <a:rPr lang="en-US" sz="4000" dirty="0">
                <a:latin typeface="Avenir Book" panose="02000503020000020003" pitchFamily="2" charset="0"/>
              </a:rPr>
              <a:t>4</a:t>
            </a:r>
          </a:p>
        </p:txBody>
      </p:sp>
    </p:spTree>
    <p:extLst>
      <p:ext uri="{BB962C8B-B14F-4D97-AF65-F5344CB8AC3E}">
        <p14:creationId xmlns:p14="http://schemas.microsoft.com/office/powerpoint/2010/main" val="2597157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30000">
            <a:alpha val="99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E313A-ED7C-AF49-BD57-B327B996C78F}"/>
              </a:ext>
            </a:extLst>
          </p:cNvPr>
          <p:cNvSpPr txBox="1"/>
          <p:nvPr/>
        </p:nvSpPr>
        <p:spPr>
          <a:xfrm>
            <a:off x="717331" y="2305615"/>
            <a:ext cx="10757338" cy="2246769"/>
          </a:xfrm>
          <a:prstGeom prst="rect">
            <a:avLst/>
          </a:prstGeom>
          <a:noFill/>
        </p:spPr>
        <p:txBody>
          <a:bodyPr wrap="square" rtlCol="0">
            <a:spAutoFit/>
          </a:bodyPr>
          <a:lstStyle/>
          <a:p>
            <a:r>
              <a:rPr lang="en-US" sz="3500" b="1" i="1" dirty="0">
                <a:solidFill>
                  <a:schemeClr val="bg1"/>
                </a:solidFill>
                <a:latin typeface="Avenir Book" panose="02000503020000020003" pitchFamily="2" charset="0"/>
              </a:rPr>
              <a:t>I once had a doctor try to make me do a quick blood test. But I was saying I couldn't because I didn't want to break my fast. The doctor didn't understand why I wasn't going to be eating.</a:t>
            </a:r>
            <a:endParaRPr lang="en-US" sz="3500" b="1" i="1" dirty="0">
              <a:solidFill>
                <a:schemeClr val="bg1"/>
              </a:solidFill>
              <a:effectLst/>
              <a:latin typeface="Avenir Book" panose="02000503020000020003" pitchFamily="2" charset="0"/>
            </a:endParaRPr>
          </a:p>
        </p:txBody>
      </p:sp>
    </p:spTree>
    <p:extLst>
      <p:ext uri="{BB962C8B-B14F-4D97-AF65-F5344CB8AC3E}">
        <p14:creationId xmlns:p14="http://schemas.microsoft.com/office/powerpoint/2010/main" val="3578117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Fasting and Health: An Islamic Perspective</a:t>
            </a: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52545D8-F58B-9543-A401-F8C46BE2F4A5}"/>
              </a:ext>
            </a:extLst>
          </p:cNvPr>
          <p:cNvSpPr/>
          <p:nvPr/>
        </p:nvSpPr>
        <p:spPr>
          <a:xfrm>
            <a:off x="838200" y="2025760"/>
            <a:ext cx="10515599" cy="3585597"/>
          </a:xfrm>
          <a:prstGeom prst="rect">
            <a:avLst/>
          </a:prstGeom>
        </p:spPr>
        <p:txBody>
          <a:bodyPr wrap="square">
            <a:spAutoFit/>
          </a:bodyPr>
          <a:lstStyle/>
          <a:p>
            <a:pPr>
              <a:spcAft>
                <a:spcPts val="600"/>
              </a:spcAft>
            </a:pPr>
            <a:r>
              <a:rPr lang="en-US" sz="2800" b="1" dirty="0">
                <a:solidFill>
                  <a:srgbClr val="730000"/>
                </a:solidFill>
                <a:latin typeface="Avenir Book" panose="02000503020000020003" pitchFamily="2" charset="0"/>
              </a:rPr>
              <a:t>“Oh you who believe! Fasting is prescribed to you as it was prescribed to those before you that you may learn piety and righteousness.” </a:t>
            </a:r>
            <a:endParaRPr lang="en-US" b="1" dirty="0">
              <a:solidFill>
                <a:srgbClr val="730000"/>
              </a:solidFill>
              <a:latin typeface="Avenir Book" panose="02000503020000020003" pitchFamily="2" charset="0"/>
            </a:endParaRPr>
          </a:p>
          <a:p>
            <a:pPr marL="2743200" indent="457200">
              <a:spcAft>
                <a:spcPts val="600"/>
              </a:spcAft>
            </a:pPr>
            <a:r>
              <a:rPr lang="en-US" sz="2800" dirty="0">
                <a:solidFill>
                  <a:srgbClr val="3E4655"/>
                </a:solidFill>
                <a:latin typeface="Avenir Book" panose="02000503020000020003" pitchFamily="2" charset="0"/>
              </a:rPr>
              <a:t>-Quran [2:183]</a:t>
            </a:r>
            <a:endParaRPr lang="en-US" dirty="0">
              <a:latin typeface="Avenir Book" panose="02000503020000020003" pitchFamily="2" charset="0"/>
            </a:endParaRPr>
          </a:p>
          <a:p>
            <a:pPr marL="285750" indent="-285750" fontAlgn="base">
              <a:buFont typeface="Wingdings" pitchFamily="2" charset="2"/>
              <a:buChar char="§"/>
            </a:pPr>
            <a:r>
              <a:rPr lang="en-US" sz="2500" dirty="0">
                <a:latin typeface="Avenir Book" panose="02000503020000020003" pitchFamily="2" charset="0"/>
              </a:rPr>
              <a:t>Fasting for Muslims is an act of morality and conventional reverence </a:t>
            </a:r>
          </a:p>
          <a:p>
            <a:pPr marL="342900" indent="-342900" fontAlgn="base">
              <a:spcAft>
                <a:spcPts val="600"/>
              </a:spcAft>
              <a:buFont typeface="Wingdings" pitchFamily="2" charset="2"/>
              <a:buChar char="§"/>
            </a:pPr>
            <a:r>
              <a:rPr lang="en-US" sz="2500" dirty="0">
                <a:latin typeface="Avenir Book" panose="02000503020000020003" pitchFamily="2" charset="0"/>
              </a:rPr>
              <a:t>Perseverance and self control allows for constant spiritual growth</a:t>
            </a:r>
          </a:p>
          <a:p>
            <a:pPr marL="342900" indent="-342900" fontAlgn="base">
              <a:spcAft>
                <a:spcPts val="600"/>
              </a:spcAft>
              <a:buFont typeface="Wingdings" pitchFamily="2" charset="2"/>
              <a:buChar char="§"/>
            </a:pPr>
            <a:r>
              <a:rPr lang="en-US" sz="2500" dirty="0">
                <a:latin typeface="Avenir Book" panose="02000503020000020003" pitchFamily="2" charset="0"/>
              </a:rPr>
              <a:t>The Quran “prescribes” and states that fasting is essential for spiritual health  </a:t>
            </a:r>
          </a:p>
        </p:txBody>
      </p:sp>
      <p:sp>
        <p:nvSpPr>
          <p:cNvPr id="6" name="Rectangle 5">
            <a:extLst>
              <a:ext uri="{FF2B5EF4-FFF2-40B4-BE49-F238E27FC236}">
                <a16:creationId xmlns:a16="http://schemas.microsoft.com/office/drawing/2014/main" id="{9355B0DB-9C9A-9240-8E01-2A7C163A90E6}"/>
              </a:ext>
            </a:extLst>
          </p:cNvPr>
          <p:cNvSpPr/>
          <p:nvPr/>
        </p:nvSpPr>
        <p:spPr>
          <a:xfrm>
            <a:off x="195649" y="5832586"/>
            <a:ext cx="11996352" cy="1477328"/>
          </a:xfrm>
          <a:prstGeom prst="rect">
            <a:avLst/>
          </a:prstGeom>
        </p:spPr>
        <p:txBody>
          <a:bodyPr wrap="square">
            <a:spAutoFit/>
          </a:bodyPr>
          <a:lstStyle/>
          <a:p>
            <a:r>
              <a:rPr lang="en-US" sz="1500" u="sng" dirty="0">
                <a:solidFill>
                  <a:srgbClr val="730000"/>
                </a:solidFill>
                <a:latin typeface="Arial" panose="020B0604020202020204" pitchFamily="34" charset="0"/>
                <a:hlinkClick r:id="rId2">
                  <a:extLst>
                    <a:ext uri="{A12FA001-AC4F-418D-AE19-62706E023703}">
                      <ahyp:hlinkClr xmlns:ahyp="http://schemas.microsoft.com/office/drawing/2018/hyperlinkcolor" val="tx"/>
                    </a:ext>
                  </a:extLst>
                </a:hlinkClick>
              </a:rPr>
              <a:t>http://www.hizb.org.uk/islamic-culture/ayat-reflection-fasting-has-been-prescribed-for-you-%D9%83%D9%8F%D8%AA%D9%90%D8%A8%D9%8E-%D8%B9%D9%8E%D9%84%D9%8E%D9%8A%D9%92%D9%83%D9%8F%D9%85%D9%8F-%D8%A7%D9%84%D8%B5%D9%90%D9%91/</a:t>
            </a:r>
            <a:endParaRPr lang="en-US" sz="1500" dirty="0">
              <a:solidFill>
                <a:srgbClr val="730000"/>
              </a:solidFill>
            </a:endParaRPr>
          </a:p>
          <a:p>
            <a:br>
              <a:rPr lang="en-US" sz="1500" dirty="0">
                <a:solidFill>
                  <a:srgbClr val="730000"/>
                </a:solidFill>
              </a:rPr>
            </a:br>
            <a:endParaRPr lang="en-US" sz="1500" dirty="0">
              <a:solidFill>
                <a:srgbClr val="730000"/>
              </a:solidFill>
            </a:endParaRPr>
          </a:p>
        </p:txBody>
      </p:sp>
    </p:spTree>
    <p:extLst>
      <p:ext uri="{BB962C8B-B14F-4D97-AF65-F5344CB8AC3E}">
        <p14:creationId xmlns:p14="http://schemas.microsoft.com/office/powerpoint/2010/main" val="3423469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A Healthcare Team Member’s Role</a:t>
            </a: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Ear">
            <a:extLst>
              <a:ext uri="{FF2B5EF4-FFF2-40B4-BE49-F238E27FC236}">
                <a16:creationId xmlns:a16="http://schemas.microsoft.com/office/drawing/2014/main" id="{6B125481-1E31-134F-9625-204C0B6D1E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385" y="2461294"/>
            <a:ext cx="3521149" cy="3521149"/>
          </a:xfrm>
          <a:prstGeom prst="rect">
            <a:avLst/>
          </a:prstGeom>
        </p:spPr>
      </p:pic>
      <p:pic>
        <p:nvPicPr>
          <p:cNvPr id="8" name="Graphic 7" descr="Questions">
            <a:extLst>
              <a:ext uri="{FF2B5EF4-FFF2-40B4-BE49-F238E27FC236}">
                <a16:creationId xmlns:a16="http://schemas.microsoft.com/office/drawing/2014/main" id="{33724CDD-3569-F145-9459-3C02D3C43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1905" y="2448900"/>
            <a:ext cx="3520440" cy="3520440"/>
          </a:xfrm>
          <a:prstGeom prst="rect">
            <a:avLst/>
          </a:prstGeom>
        </p:spPr>
      </p:pic>
      <p:pic>
        <p:nvPicPr>
          <p:cNvPr id="10" name="Graphic 9" descr="Heart organ">
            <a:extLst>
              <a:ext uri="{FF2B5EF4-FFF2-40B4-BE49-F238E27FC236}">
                <a16:creationId xmlns:a16="http://schemas.microsoft.com/office/drawing/2014/main" id="{D33A3731-B4F1-9149-8A48-95913D601B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24326" y="2448191"/>
            <a:ext cx="3520440" cy="3520440"/>
          </a:xfrm>
          <a:prstGeom prst="rect">
            <a:avLst/>
          </a:prstGeom>
        </p:spPr>
      </p:pic>
      <p:sp>
        <p:nvSpPr>
          <p:cNvPr id="11" name="TextBox 10">
            <a:extLst>
              <a:ext uri="{FF2B5EF4-FFF2-40B4-BE49-F238E27FC236}">
                <a16:creationId xmlns:a16="http://schemas.microsoft.com/office/drawing/2014/main" id="{6E591196-5CAE-4945-B3FD-6F3D52DDD357}"/>
              </a:ext>
            </a:extLst>
          </p:cNvPr>
          <p:cNvSpPr txBox="1"/>
          <p:nvPr/>
        </p:nvSpPr>
        <p:spPr>
          <a:xfrm>
            <a:off x="3920330" y="1989033"/>
            <a:ext cx="3521149" cy="461665"/>
          </a:xfrm>
          <a:prstGeom prst="rect">
            <a:avLst/>
          </a:prstGeom>
          <a:noFill/>
        </p:spPr>
        <p:txBody>
          <a:bodyPr wrap="square" rtlCol="0">
            <a:spAutoFit/>
          </a:bodyPr>
          <a:lstStyle/>
          <a:p>
            <a:pPr algn="ctr"/>
            <a:r>
              <a:rPr lang="en-US" sz="2400" dirty="0">
                <a:latin typeface="Avenir Book" panose="02000503020000020003" pitchFamily="2" charset="0"/>
              </a:rPr>
              <a:t>Understanding </a:t>
            </a:r>
          </a:p>
        </p:txBody>
      </p:sp>
      <p:sp>
        <p:nvSpPr>
          <p:cNvPr id="12" name="TextBox 11">
            <a:extLst>
              <a:ext uri="{FF2B5EF4-FFF2-40B4-BE49-F238E27FC236}">
                <a16:creationId xmlns:a16="http://schemas.microsoft.com/office/drawing/2014/main" id="{C1EE6845-806B-4B4C-8FD5-3C4F0B45DAE8}"/>
              </a:ext>
            </a:extLst>
          </p:cNvPr>
          <p:cNvSpPr txBox="1"/>
          <p:nvPr/>
        </p:nvSpPr>
        <p:spPr>
          <a:xfrm>
            <a:off x="1419707" y="1989033"/>
            <a:ext cx="1436507" cy="459158"/>
          </a:xfrm>
          <a:prstGeom prst="rect">
            <a:avLst/>
          </a:prstGeom>
          <a:noFill/>
        </p:spPr>
        <p:txBody>
          <a:bodyPr wrap="square" rtlCol="0">
            <a:spAutoFit/>
          </a:bodyPr>
          <a:lstStyle/>
          <a:p>
            <a:pPr algn="ctr"/>
            <a:r>
              <a:rPr lang="en-US" sz="2400" dirty="0">
                <a:latin typeface="Avenir Book" panose="02000503020000020003" pitchFamily="2" charset="0"/>
              </a:rPr>
              <a:t>Listening </a:t>
            </a:r>
          </a:p>
        </p:txBody>
      </p:sp>
      <p:sp>
        <p:nvSpPr>
          <p:cNvPr id="13" name="TextBox 12">
            <a:extLst>
              <a:ext uri="{FF2B5EF4-FFF2-40B4-BE49-F238E27FC236}">
                <a16:creationId xmlns:a16="http://schemas.microsoft.com/office/drawing/2014/main" id="{296D18A6-9ADC-5244-BA70-A68CA5CFEFF4}"/>
              </a:ext>
            </a:extLst>
          </p:cNvPr>
          <p:cNvSpPr txBox="1"/>
          <p:nvPr/>
        </p:nvSpPr>
        <p:spPr>
          <a:xfrm>
            <a:off x="8505595" y="1989033"/>
            <a:ext cx="2673061" cy="461665"/>
          </a:xfrm>
          <a:prstGeom prst="rect">
            <a:avLst/>
          </a:prstGeom>
          <a:noFill/>
        </p:spPr>
        <p:txBody>
          <a:bodyPr wrap="square" rtlCol="0">
            <a:spAutoFit/>
          </a:bodyPr>
          <a:lstStyle/>
          <a:p>
            <a:pPr algn="ctr"/>
            <a:r>
              <a:rPr lang="en-US" sz="2400" dirty="0">
                <a:latin typeface="Avenir Book" panose="02000503020000020003" pitchFamily="2" charset="0"/>
              </a:rPr>
              <a:t>Asking Questions</a:t>
            </a:r>
          </a:p>
        </p:txBody>
      </p:sp>
    </p:spTree>
    <p:extLst>
      <p:ext uri="{BB962C8B-B14F-4D97-AF65-F5344CB8AC3E}">
        <p14:creationId xmlns:p14="http://schemas.microsoft.com/office/powerpoint/2010/main" val="3883982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1138773"/>
          </a:xfrm>
          <a:prstGeom prst="rect">
            <a:avLst/>
          </a:prstGeom>
        </p:spPr>
        <p:txBody>
          <a:bodyPr wrap="square">
            <a:spAutoFit/>
          </a:bodyPr>
          <a:lstStyle/>
          <a:p>
            <a:r>
              <a:rPr lang="en-US" sz="3400" b="1" dirty="0">
                <a:latin typeface="Avenir Book" panose="02000503020000020003" pitchFamily="2" charset="0"/>
              </a:rPr>
              <a:t>It is important for providers to listen to their patients during Ramadan. </a:t>
            </a: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4</a:t>
            </a:r>
          </a:p>
        </p:txBody>
      </p:sp>
      <p:sp>
        <p:nvSpPr>
          <p:cNvPr id="2" name="Rectangle 1">
            <a:extLst>
              <a:ext uri="{FF2B5EF4-FFF2-40B4-BE49-F238E27FC236}">
                <a16:creationId xmlns:a16="http://schemas.microsoft.com/office/drawing/2014/main" id="{409105EF-93FD-9544-99D1-347992909902}"/>
              </a:ext>
            </a:extLst>
          </p:cNvPr>
          <p:cNvSpPr/>
          <p:nvPr/>
        </p:nvSpPr>
        <p:spPr>
          <a:xfrm>
            <a:off x="3573688" y="3064027"/>
            <a:ext cx="6096000" cy="553998"/>
          </a:xfrm>
          <a:prstGeom prst="rect">
            <a:avLst/>
          </a:prstGeom>
        </p:spPr>
        <p:txBody>
          <a:bodyPr>
            <a:spAutoFit/>
          </a:bodyPr>
          <a:lstStyle/>
          <a:p>
            <a:pPr>
              <a:spcAft>
                <a:spcPts val="600"/>
              </a:spcAft>
            </a:pPr>
            <a:r>
              <a:rPr lang="en-US" sz="3000" b="1" dirty="0">
                <a:effectLst/>
                <a:latin typeface="Avenir Book" panose="02000503020000020003" pitchFamily="2" charset="0"/>
              </a:rPr>
              <a:t>TRUE OR FALSE? </a:t>
            </a:r>
          </a:p>
        </p:txBody>
      </p:sp>
    </p:spTree>
    <p:extLst>
      <p:ext uri="{BB962C8B-B14F-4D97-AF65-F5344CB8AC3E}">
        <p14:creationId xmlns:p14="http://schemas.microsoft.com/office/powerpoint/2010/main" val="1312583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7AB3FA-8445-954D-BEC8-33B5B3C86282}"/>
              </a:ext>
            </a:extLst>
          </p:cNvPr>
          <p:cNvSpPr/>
          <p:nvPr/>
        </p:nvSpPr>
        <p:spPr>
          <a:xfrm>
            <a:off x="3573688" y="1759632"/>
            <a:ext cx="7893382" cy="1138773"/>
          </a:xfrm>
          <a:prstGeom prst="rect">
            <a:avLst/>
          </a:prstGeom>
        </p:spPr>
        <p:txBody>
          <a:bodyPr wrap="square">
            <a:spAutoFit/>
          </a:bodyPr>
          <a:lstStyle/>
          <a:p>
            <a:r>
              <a:rPr lang="en-US" sz="3400" b="1" dirty="0">
                <a:latin typeface="Avenir Book" panose="02000503020000020003" pitchFamily="2" charset="0"/>
              </a:rPr>
              <a:t>It is important for providers to listen to their patients during Ramadan. </a:t>
            </a:r>
          </a:p>
        </p:txBody>
      </p:sp>
      <p:sp>
        <p:nvSpPr>
          <p:cNvPr id="9" name="TextBox 8">
            <a:extLst>
              <a:ext uri="{FF2B5EF4-FFF2-40B4-BE49-F238E27FC236}">
                <a16:creationId xmlns:a16="http://schemas.microsoft.com/office/drawing/2014/main" id="{34EB57A8-89C7-F042-9E4C-E357C6903C4A}"/>
              </a:ext>
            </a:extLst>
          </p:cNvPr>
          <p:cNvSpPr txBox="1"/>
          <p:nvPr/>
        </p:nvSpPr>
        <p:spPr>
          <a:xfrm>
            <a:off x="148856" y="5911702"/>
            <a:ext cx="552893" cy="707886"/>
          </a:xfrm>
          <a:prstGeom prst="rect">
            <a:avLst/>
          </a:prstGeom>
          <a:noFill/>
        </p:spPr>
        <p:txBody>
          <a:bodyPr wrap="square" rtlCol="0">
            <a:spAutoFit/>
          </a:bodyPr>
          <a:lstStyle/>
          <a:p>
            <a:r>
              <a:rPr lang="en-US" sz="4000" dirty="0">
                <a:solidFill>
                  <a:schemeClr val="bg1"/>
                </a:solidFill>
                <a:latin typeface="Avenir Book" panose="02000503020000020003" pitchFamily="2" charset="0"/>
              </a:rPr>
              <a:t>4</a:t>
            </a:r>
          </a:p>
        </p:txBody>
      </p:sp>
      <p:sp>
        <p:nvSpPr>
          <p:cNvPr id="2" name="Rectangle 1">
            <a:extLst>
              <a:ext uri="{FF2B5EF4-FFF2-40B4-BE49-F238E27FC236}">
                <a16:creationId xmlns:a16="http://schemas.microsoft.com/office/drawing/2014/main" id="{409105EF-93FD-9544-99D1-347992909902}"/>
              </a:ext>
            </a:extLst>
          </p:cNvPr>
          <p:cNvSpPr/>
          <p:nvPr/>
        </p:nvSpPr>
        <p:spPr>
          <a:xfrm>
            <a:off x="3573688" y="3064027"/>
            <a:ext cx="6096000" cy="553998"/>
          </a:xfrm>
          <a:prstGeom prst="rect">
            <a:avLst/>
          </a:prstGeom>
        </p:spPr>
        <p:txBody>
          <a:bodyPr>
            <a:spAutoFit/>
          </a:bodyPr>
          <a:lstStyle/>
          <a:p>
            <a:pPr>
              <a:spcAft>
                <a:spcPts val="600"/>
              </a:spcAft>
            </a:pPr>
            <a:r>
              <a:rPr lang="en-US" sz="3000" b="1" dirty="0">
                <a:solidFill>
                  <a:srgbClr val="730000"/>
                </a:solidFill>
                <a:effectLst/>
                <a:latin typeface="Avenir Book" panose="02000503020000020003" pitchFamily="2" charset="0"/>
              </a:rPr>
              <a:t>TRUE</a:t>
            </a:r>
            <a:r>
              <a:rPr lang="en-US" sz="3000" b="1" dirty="0">
                <a:effectLst/>
                <a:latin typeface="Avenir Book" panose="02000503020000020003" pitchFamily="2" charset="0"/>
              </a:rPr>
              <a:t> OR FALSE? </a:t>
            </a:r>
          </a:p>
        </p:txBody>
      </p:sp>
      <p:sp>
        <p:nvSpPr>
          <p:cNvPr id="6" name="TextBox 5">
            <a:extLst>
              <a:ext uri="{FF2B5EF4-FFF2-40B4-BE49-F238E27FC236}">
                <a16:creationId xmlns:a16="http://schemas.microsoft.com/office/drawing/2014/main" id="{1AD6A9B9-D00B-4640-8447-B0FB8626A773}"/>
              </a:ext>
            </a:extLst>
          </p:cNvPr>
          <p:cNvSpPr txBox="1"/>
          <p:nvPr/>
        </p:nvSpPr>
        <p:spPr>
          <a:xfrm>
            <a:off x="3573688" y="5439103"/>
            <a:ext cx="7619829" cy="400110"/>
          </a:xfrm>
          <a:prstGeom prst="rect">
            <a:avLst/>
          </a:prstGeom>
          <a:noFill/>
        </p:spPr>
        <p:txBody>
          <a:bodyPr wrap="square" rtlCol="0">
            <a:spAutoFit/>
          </a:bodyPr>
          <a:lstStyle/>
          <a:p>
            <a:r>
              <a:rPr lang="en-US" sz="2000" dirty="0">
                <a:solidFill>
                  <a:srgbClr val="730000"/>
                </a:solidFill>
                <a:latin typeface="Avenir Book" panose="02000503020000020003" pitchFamily="2" charset="0"/>
              </a:rPr>
              <a:t>Explanation: The first step to understanding is just by listening.  </a:t>
            </a:r>
          </a:p>
        </p:txBody>
      </p:sp>
    </p:spTree>
    <p:extLst>
      <p:ext uri="{BB962C8B-B14F-4D97-AF65-F5344CB8AC3E}">
        <p14:creationId xmlns:p14="http://schemas.microsoft.com/office/powerpoint/2010/main" val="45792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Thank You to Our Partners</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838200" y="2037896"/>
            <a:ext cx="10515600" cy="3696610"/>
          </a:xfrm>
        </p:spPr>
        <p:txBody>
          <a:bodyPr>
            <a:noAutofit/>
          </a:bodyPr>
          <a:lstStyle/>
          <a:p>
            <a:pPr fontAlgn="base">
              <a:buFont typeface="Wingdings" pitchFamily="2" charset="2"/>
              <a:buChar char="§"/>
            </a:pPr>
            <a:r>
              <a:rPr lang="en-US" sz="2700" dirty="0">
                <a:latin typeface="Avenir Book" panose="02000503020000020003" pitchFamily="2" charset="0"/>
              </a:rPr>
              <a:t>University of Minnesota, Twin Cities</a:t>
            </a:r>
          </a:p>
          <a:p>
            <a:pPr lvl="1" fontAlgn="base">
              <a:buFont typeface="Wingdings" pitchFamily="2" charset="2"/>
              <a:buChar char="§"/>
            </a:pPr>
            <a:r>
              <a:rPr lang="en-US" sz="2700" dirty="0">
                <a:latin typeface="Avenir Book" panose="02000503020000020003" pitchFamily="2" charset="0"/>
              </a:rPr>
              <a:t>Community-University Health Care Center </a:t>
            </a:r>
          </a:p>
          <a:p>
            <a:pPr lvl="1" fontAlgn="base">
              <a:buFont typeface="Wingdings" pitchFamily="2" charset="2"/>
              <a:buChar char="§"/>
            </a:pPr>
            <a:r>
              <a:rPr lang="en-US" sz="2700" dirty="0">
                <a:latin typeface="Avenir Book" panose="02000503020000020003" pitchFamily="2" charset="0"/>
              </a:rPr>
              <a:t>Center for Health Interprofessional Programs </a:t>
            </a:r>
          </a:p>
          <a:p>
            <a:pPr lvl="1" fontAlgn="base">
              <a:buFont typeface="Wingdings" pitchFamily="2" charset="2"/>
              <a:buChar char="§"/>
            </a:pPr>
            <a:r>
              <a:rPr lang="en-US" sz="2700" dirty="0">
                <a:latin typeface="Avenir Book" panose="02000503020000020003" pitchFamily="2" charset="0"/>
              </a:rPr>
              <a:t>Walter Library: Media Services </a:t>
            </a:r>
          </a:p>
          <a:p>
            <a:pPr fontAlgn="base">
              <a:buFont typeface="Wingdings" pitchFamily="2" charset="2"/>
              <a:buChar char="§"/>
            </a:pPr>
            <a:r>
              <a:rPr lang="en-US" sz="2700" dirty="0">
                <a:latin typeface="Avenir Book" panose="02000503020000020003" pitchFamily="2" charset="0"/>
              </a:rPr>
              <a:t>Becton, Dickinson and Company (BD) Education Center </a:t>
            </a:r>
          </a:p>
          <a:p>
            <a:pPr fontAlgn="base">
              <a:buFont typeface="Wingdings" pitchFamily="2" charset="2"/>
              <a:buChar char="§"/>
            </a:pPr>
            <a:r>
              <a:rPr lang="en-US" sz="2700" dirty="0">
                <a:latin typeface="Avenir Book" panose="02000503020000020003" pitchFamily="2" charset="0"/>
              </a:rPr>
              <a:t>Direct Relief, Non-profit Organization</a:t>
            </a:r>
          </a:p>
          <a:p>
            <a:pPr fontAlgn="base">
              <a:buFont typeface="Wingdings" pitchFamily="2" charset="2"/>
              <a:buChar char="§"/>
            </a:pPr>
            <a:r>
              <a:rPr lang="en-US" sz="2700" dirty="0">
                <a:latin typeface="Avenir Book" panose="02000503020000020003" pitchFamily="2" charset="0"/>
              </a:rPr>
              <a:t>National Association of Community Health Centers </a:t>
            </a:r>
          </a:p>
          <a:p>
            <a:pPr marL="0" indent="0" fontAlgn="base">
              <a:buNone/>
            </a:pPr>
            <a:endParaRPr lang="en-US" sz="2700" dirty="0">
              <a:latin typeface="Avenir Book" panose="02000503020000020003" pitchFamily="2" charset="0"/>
            </a:endParaRPr>
          </a:p>
          <a:p>
            <a:pPr fontAlgn="base">
              <a:buFont typeface="Wingdings" pitchFamily="2" charset="2"/>
              <a:buChar char="§"/>
            </a:pPr>
            <a:endParaRPr lang="en-US" sz="2700" dirty="0">
              <a:latin typeface="Avenir Book" panose="02000503020000020003" pitchFamily="2" charset="0"/>
            </a:endParaRP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8399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Methods</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420624" y="1958974"/>
            <a:ext cx="5507954" cy="4350385"/>
          </a:xfrm>
        </p:spPr>
        <p:txBody>
          <a:bodyPr>
            <a:noAutofit/>
          </a:bodyPr>
          <a:lstStyle/>
          <a:p>
            <a:pPr>
              <a:buFont typeface="Wingdings" pitchFamily="2" charset="2"/>
              <a:buChar char="§"/>
            </a:pPr>
            <a:r>
              <a:rPr lang="en-US" sz="2500" dirty="0">
                <a:latin typeface="Avenir Book" panose="02000503020000020003" pitchFamily="2" charset="0"/>
              </a:rPr>
              <a:t>Used a feedback and community-based approach </a:t>
            </a:r>
          </a:p>
          <a:p>
            <a:pPr>
              <a:buFont typeface="Wingdings" pitchFamily="2" charset="2"/>
              <a:buChar char="§"/>
            </a:pPr>
            <a:r>
              <a:rPr lang="en-US" sz="2500" dirty="0">
                <a:latin typeface="Avenir Book" panose="02000503020000020003" pitchFamily="2" charset="0"/>
              </a:rPr>
              <a:t>Our surveys influenced the questions asked to interviewees. By engaging with more individuals, common themes were identified that influenced subsequent interviews </a:t>
            </a:r>
          </a:p>
          <a:p>
            <a:pPr>
              <a:buFont typeface="Wingdings" pitchFamily="2" charset="2"/>
              <a:buChar char="§"/>
            </a:pPr>
            <a:r>
              <a:rPr lang="en-US" sz="2500" dirty="0">
                <a:latin typeface="Avenir Book" panose="02000503020000020003" pitchFamily="2" charset="0"/>
              </a:rPr>
              <a:t>It was a parallel process where surveys and interviews were conducted simultaneously  </a:t>
            </a: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sitting at a desk&#10;&#10;Description automatically generated">
            <a:extLst>
              <a:ext uri="{FF2B5EF4-FFF2-40B4-BE49-F238E27FC236}">
                <a16:creationId xmlns:a16="http://schemas.microsoft.com/office/drawing/2014/main" id="{8CE93C7D-D4BC-D14A-B82D-8255B52804B8}"/>
              </a:ext>
            </a:extLst>
          </p:cNvPr>
          <p:cNvPicPr>
            <a:picLocks/>
          </p:cNvPicPr>
          <p:nvPr/>
        </p:nvPicPr>
        <p:blipFill rotWithShape="1">
          <a:blip r:embed="rId2"/>
          <a:srcRect l="21451" r="15377"/>
          <a:stretch/>
        </p:blipFill>
        <p:spPr>
          <a:xfrm>
            <a:off x="6096000" y="1958974"/>
            <a:ext cx="1293230" cy="1598568"/>
          </a:xfrm>
          <a:prstGeom prst="rect">
            <a:avLst/>
          </a:prstGeom>
          <a:solidFill>
            <a:schemeClr val="bg1"/>
          </a:solidFill>
          <a:ln w="57150">
            <a:solidFill>
              <a:srgbClr val="9E0000"/>
            </a:solidFill>
          </a:ln>
        </p:spPr>
      </p:pic>
      <p:pic>
        <p:nvPicPr>
          <p:cNvPr id="7" name="Picture 2">
            <a:extLst>
              <a:ext uri="{FF2B5EF4-FFF2-40B4-BE49-F238E27FC236}">
                <a16:creationId xmlns:a16="http://schemas.microsoft.com/office/drawing/2014/main" id="{DD7A0806-2663-0546-9436-CCC52D5C623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9020" y="1889483"/>
            <a:ext cx="1382958" cy="1682138"/>
          </a:xfrm>
          <a:prstGeom prst="rect">
            <a:avLst/>
          </a:prstGeom>
          <a:noFill/>
          <a:ln w="57150">
            <a:solidFill>
              <a:srgbClr val="9E0000"/>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8F8401-3F87-1F4A-B473-93F687E53EBA}"/>
              </a:ext>
              <a:ext uri="{C183D7F6-B498-43B3-948B-1728B52AA6E4}">
                <adec:decorative xmlns:adec="http://schemas.microsoft.com/office/drawing/2017/decorative" val="0"/>
              </a:ext>
            </a:extLst>
          </p:cNvPr>
          <p:cNvPicPr>
            <a:picLocks/>
          </p:cNvPicPr>
          <p:nvPr/>
        </p:nvPicPr>
        <p:blipFill rotWithShape="1">
          <a:blip r:embed="rId4">
            <a:extLst>
              <a:ext uri="{BEBA8EAE-BF5A-486C-A8C5-ECC9F3942E4B}">
                <a14:imgProps xmlns:a14="http://schemas.microsoft.com/office/drawing/2010/main">
                  <a14:imgLayer r:embed="rId5">
                    <a14:imgEffect>
                      <a14:brightnessContrast bright="34000"/>
                    </a14:imgEffect>
                  </a14:imgLayer>
                </a14:imgProps>
              </a:ext>
            </a:extLst>
          </a:blip>
          <a:srcRect l="27258" t="10713" r="-2" b="12485"/>
          <a:stretch/>
        </p:blipFill>
        <p:spPr>
          <a:xfrm rot="5400000">
            <a:off x="10281707" y="4585987"/>
            <a:ext cx="1719067" cy="1315533"/>
          </a:xfrm>
          <a:prstGeom prst="rect">
            <a:avLst/>
          </a:prstGeom>
          <a:ln w="57150">
            <a:solidFill>
              <a:srgbClr val="9E0000"/>
            </a:solidFill>
          </a:ln>
        </p:spPr>
      </p:pic>
      <p:pic>
        <p:nvPicPr>
          <p:cNvPr id="9" name="Picture 8">
            <a:extLst>
              <a:ext uri="{FF2B5EF4-FFF2-40B4-BE49-F238E27FC236}">
                <a16:creationId xmlns:a16="http://schemas.microsoft.com/office/drawing/2014/main" id="{3595B5AD-C179-784A-8807-53824D84CDB3}"/>
              </a:ext>
            </a:extLst>
          </p:cNvPr>
          <p:cNvPicPr>
            <a:picLocks/>
          </p:cNvPicPr>
          <p:nvPr/>
        </p:nvPicPr>
        <p:blipFill rotWithShape="1">
          <a:blip r:embed="rId6"/>
          <a:srcRect l="9442" r="7808"/>
          <a:stretch/>
        </p:blipFill>
        <p:spPr>
          <a:xfrm>
            <a:off x="8225904" y="4384220"/>
            <a:ext cx="1426811" cy="1719066"/>
          </a:xfrm>
          <a:prstGeom prst="rect">
            <a:avLst/>
          </a:prstGeom>
          <a:ln w="57150">
            <a:solidFill>
              <a:srgbClr val="9E0000"/>
            </a:solidFill>
          </a:ln>
        </p:spPr>
      </p:pic>
      <p:pic>
        <p:nvPicPr>
          <p:cNvPr id="10" name="Picture 9">
            <a:extLst>
              <a:ext uri="{FF2B5EF4-FFF2-40B4-BE49-F238E27FC236}">
                <a16:creationId xmlns:a16="http://schemas.microsoft.com/office/drawing/2014/main" id="{4263CFBB-A729-1B4E-B6DF-FE2EC8A5B25D}"/>
              </a:ext>
            </a:extLst>
          </p:cNvPr>
          <p:cNvPicPr>
            <a:picLocks/>
          </p:cNvPicPr>
          <p:nvPr/>
        </p:nvPicPr>
        <p:blipFill rotWithShape="1">
          <a:blip r:embed="rId7"/>
          <a:srcRect l="28364" r="21000"/>
          <a:stretch/>
        </p:blipFill>
        <p:spPr>
          <a:xfrm>
            <a:off x="6113095" y="4387341"/>
            <a:ext cx="1386620" cy="1703910"/>
          </a:xfrm>
          <a:prstGeom prst="rect">
            <a:avLst/>
          </a:prstGeom>
          <a:ln w="57150">
            <a:solidFill>
              <a:srgbClr val="9E0000"/>
            </a:solidFill>
          </a:ln>
        </p:spPr>
      </p:pic>
      <p:pic>
        <p:nvPicPr>
          <p:cNvPr id="11" name="Picture 10" descr="A screenshot of a social media post&#10;&#10;Description automatically generated">
            <a:extLst>
              <a:ext uri="{FF2B5EF4-FFF2-40B4-BE49-F238E27FC236}">
                <a16:creationId xmlns:a16="http://schemas.microsoft.com/office/drawing/2014/main" id="{CB8CF2E2-C375-0A42-A508-4C634BDFA7DF}"/>
              </a:ext>
            </a:extLst>
          </p:cNvPr>
          <p:cNvPicPr>
            <a:picLocks/>
          </p:cNvPicPr>
          <p:nvPr/>
        </p:nvPicPr>
        <p:blipFill>
          <a:blip r:embed="rId8"/>
          <a:stretch>
            <a:fillRect/>
          </a:stretch>
        </p:blipFill>
        <p:spPr>
          <a:xfrm>
            <a:off x="8292695" y="1914260"/>
            <a:ext cx="1293230" cy="1672132"/>
          </a:xfrm>
          <a:prstGeom prst="rect">
            <a:avLst/>
          </a:prstGeom>
          <a:ln w="57150">
            <a:solidFill>
              <a:srgbClr val="9E0000"/>
            </a:solidFill>
          </a:ln>
        </p:spPr>
      </p:pic>
      <p:sp>
        <p:nvSpPr>
          <p:cNvPr id="12" name="TextBox 11">
            <a:extLst>
              <a:ext uri="{FF2B5EF4-FFF2-40B4-BE49-F238E27FC236}">
                <a16:creationId xmlns:a16="http://schemas.microsoft.com/office/drawing/2014/main" id="{880C2AD7-A780-4449-AEA4-15182DD95341}"/>
              </a:ext>
            </a:extLst>
          </p:cNvPr>
          <p:cNvSpPr txBox="1">
            <a:spLocks/>
          </p:cNvSpPr>
          <p:nvPr/>
        </p:nvSpPr>
        <p:spPr>
          <a:xfrm>
            <a:off x="6126125" y="1558864"/>
            <a:ext cx="1232979" cy="400110"/>
          </a:xfrm>
          <a:prstGeom prst="rect">
            <a:avLst/>
          </a:prstGeom>
          <a:noFill/>
        </p:spPr>
        <p:txBody>
          <a:bodyPr wrap="square" rtlCol="0">
            <a:spAutoFit/>
          </a:bodyPr>
          <a:lstStyle/>
          <a:p>
            <a:r>
              <a:rPr lang="en-US" sz="2000" b="1" dirty="0">
                <a:latin typeface="Avenir Book" panose="02000503020000020003" pitchFamily="2" charset="0"/>
              </a:rPr>
              <a:t>Planning</a:t>
            </a:r>
          </a:p>
        </p:txBody>
      </p:sp>
      <p:sp>
        <p:nvSpPr>
          <p:cNvPr id="13" name="TextBox 12">
            <a:extLst>
              <a:ext uri="{FF2B5EF4-FFF2-40B4-BE49-F238E27FC236}">
                <a16:creationId xmlns:a16="http://schemas.microsoft.com/office/drawing/2014/main" id="{FAE1197D-CFA4-254C-8839-9514B339F0E6}"/>
              </a:ext>
            </a:extLst>
          </p:cNvPr>
          <p:cNvSpPr txBox="1">
            <a:spLocks/>
          </p:cNvSpPr>
          <p:nvPr/>
        </p:nvSpPr>
        <p:spPr>
          <a:xfrm>
            <a:off x="10515336" y="1487252"/>
            <a:ext cx="1320121" cy="400110"/>
          </a:xfrm>
          <a:prstGeom prst="rect">
            <a:avLst/>
          </a:prstGeom>
          <a:noFill/>
        </p:spPr>
        <p:txBody>
          <a:bodyPr wrap="square" rtlCol="0">
            <a:spAutoFit/>
          </a:bodyPr>
          <a:lstStyle/>
          <a:p>
            <a:r>
              <a:rPr lang="en-US" sz="2000" b="1" dirty="0">
                <a:latin typeface="Avenir Book" panose="02000503020000020003" pitchFamily="2" charset="0"/>
              </a:rPr>
              <a:t>Filming</a:t>
            </a:r>
          </a:p>
        </p:txBody>
      </p:sp>
      <p:sp>
        <p:nvSpPr>
          <p:cNvPr id="14" name="TextBox 13">
            <a:extLst>
              <a:ext uri="{FF2B5EF4-FFF2-40B4-BE49-F238E27FC236}">
                <a16:creationId xmlns:a16="http://schemas.microsoft.com/office/drawing/2014/main" id="{098A743E-4026-7A46-A921-05EABF20A65A}"/>
              </a:ext>
            </a:extLst>
          </p:cNvPr>
          <p:cNvSpPr txBox="1">
            <a:spLocks/>
          </p:cNvSpPr>
          <p:nvPr/>
        </p:nvSpPr>
        <p:spPr>
          <a:xfrm>
            <a:off x="8192199" y="1498473"/>
            <a:ext cx="1490042" cy="400110"/>
          </a:xfrm>
          <a:prstGeom prst="rect">
            <a:avLst/>
          </a:prstGeom>
          <a:noFill/>
        </p:spPr>
        <p:txBody>
          <a:bodyPr wrap="square" rtlCol="0">
            <a:spAutoFit/>
          </a:bodyPr>
          <a:lstStyle/>
          <a:p>
            <a:r>
              <a:rPr lang="en-US" sz="2000" b="1" dirty="0">
                <a:latin typeface="Avenir Book" panose="02000503020000020003" pitchFamily="2" charset="0"/>
              </a:rPr>
              <a:t>Surveying</a:t>
            </a:r>
          </a:p>
        </p:txBody>
      </p:sp>
      <p:sp>
        <p:nvSpPr>
          <p:cNvPr id="15" name="TextBox 14">
            <a:extLst>
              <a:ext uri="{FF2B5EF4-FFF2-40B4-BE49-F238E27FC236}">
                <a16:creationId xmlns:a16="http://schemas.microsoft.com/office/drawing/2014/main" id="{480CD941-8F91-7F46-984D-E0D31A88602F}"/>
              </a:ext>
            </a:extLst>
          </p:cNvPr>
          <p:cNvSpPr txBox="1">
            <a:spLocks/>
          </p:cNvSpPr>
          <p:nvPr/>
        </p:nvSpPr>
        <p:spPr>
          <a:xfrm>
            <a:off x="10239140" y="6115766"/>
            <a:ext cx="1869251" cy="400110"/>
          </a:xfrm>
          <a:prstGeom prst="rect">
            <a:avLst/>
          </a:prstGeom>
          <a:noFill/>
        </p:spPr>
        <p:txBody>
          <a:bodyPr wrap="square" rtlCol="0">
            <a:spAutoFit/>
          </a:bodyPr>
          <a:lstStyle/>
          <a:p>
            <a:r>
              <a:rPr lang="en-US" sz="2000" b="1" dirty="0">
                <a:latin typeface="Avenir Book" panose="02000503020000020003" pitchFamily="2" charset="0"/>
              </a:rPr>
              <a:t>Storyboarding</a:t>
            </a:r>
          </a:p>
        </p:txBody>
      </p:sp>
      <p:sp>
        <p:nvSpPr>
          <p:cNvPr id="16" name="TextBox 15">
            <a:extLst>
              <a:ext uri="{FF2B5EF4-FFF2-40B4-BE49-F238E27FC236}">
                <a16:creationId xmlns:a16="http://schemas.microsoft.com/office/drawing/2014/main" id="{3FC1F0BE-CF8B-FB4B-8971-E35DBBBC52C2}"/>
              </a:ext>
            </a:extLst>
          </p:cNvPr>
          <p:cNvSpPr txBox="1">
            <a:spLocks/>
          </p:cNvSpPr>
          <p:nvPr/>
        </p:nvSpPr>
        <p:spPr>
          <a:xfrm>
            <a:off x="8496262" y="6115766"/>
            <a:ext cx="1065772" cy="400110"/>
          </a:xfrm>
          <a:prstGeom prst="rect">
            <a:avLst/>
          </a:prstGeom>
          <a:noFill/>
        </p:spPr>
        <p:txBody>
          <a:bodyPr wrap="square" rtlCol="0">
            <a:spAutoFit/>
          </a:bodyPr>
          <a:lstStyle/>
          <a:p>
            <a:r>
              <a:rPr lang="en-US" sz="2000" b="1" dirty="0">
                <a:latin typeface="Avenir Book" panose="02000503020000020003" pitchFamily="2" charset="0"/>
              </a:rPr>
              <a:t>Editing</a:t>
            </a:r>
          </a:p>
        </p:txBody>
      </p:sp>
      <p:sp>
        <p:nvSpPr>
          <p:cNvPr id="17" name="TextBox 16">
            <a:extLst>
              <a:ext uri="{FF2B5EF4-FFF2-40B4-BE49-F238E27FC236}">
                <a16:creationId xmlns:a16="http://schemas.microsoft.com/office/drawing/2014/main" id="{97EE36EF-8652-A945-AC2D-95A550FBEC13}"/>
              </a:ext>
            </a:extLst>
          </p:cNvPr>
          <p:cNvSpPr txBox="1">
            <a:spLocks/>
          </p:cNvSpPr>
          <p:nvPr/>
        </p:nvSpPr>
        <p:spPr>
          <a:xfrm>
            <a:off x="6159790" y="6115766"/>
            <a:ext cx="1293229" cy="400110"/>
          </a:xfrm>
          <a:prstGeom prst="rect">
            <a:avLst/>
          </a:prstGeom>
          <a:noFill/>
        </p:spPr>
        <p:txBody>
          <a:bodyPr wrap="square" rtlCol="0">
            <a:spAutoFit/>
          </a:bodyPr>
          <a:lstStyle/>
          <a:p>
            <a:r>
              <a:rPr lang="en-US" sz="2000" b="1" dirty="0">
                <a:latin typeface="Avenir Book" panose="02000503020000020003" pitchFamily="2" charset="0"/>
              </a:rPr>
              <a:t>Showing</a:t>
            </a:r>
          </a:p>
        </p:txBody>
      </p:sp>
      <p:sp>
        <p:nvSpPr>
          <p:cNvPr id="18" name="Right Arrow 17">
            <a:extLst>
              <a:ext uri="{FF2B5EF4-FFF2-40B4-BE49-F238E27FC236}">
                <a16:creationId xmlns:a16="http://schemas.microsoft.com/office/drawing/2014/main" id="{10515BD7-B172-9745-BB91-11B0E315309B}"/>
              </a:ext>
            </a:extLst>
          </p:cNvPr>
          <p:cNvSpPr>
            <a:spLocks/>
          </p:cNvSpPr>
          <p:nvPr/>
        </p:nvSpPr>
        <p:spPr>
          <a:xfrm>
            <a:off x="7575579" y="2573632"/>
            <a:ext cx="485904" cy="360974"/>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7" dirty="0">
              <a:solidFill>
                <a:schemeClr val="accent2"/>
              </a:solidFill>
            </a:endParaRPr>
          </a:p>
        </p:txBody>
      </p:sp>
      <p:sp>
        <p:nvSpPr>
          <p:cNvPr id="20" name="Right Arrow 19">
            <a:extLst>
              <a:ext uri="{FF2B5EF4-FFF2-40B4-BE49-F238E27FC236}">
                <a16:creationId xmlns:a16="http://schemas.microsoft.com/office/drawing/2014/main" id="{80636E63-CA29-9A40-B1B9-0F80B9D2D377}"/>
              </a:ext>
            </a:extLst>
          </p:cNvPr>
          <p:cNvSpPr>
            <a:spLocks/>
          </p:cNvSpPr>
          <p:nvPr/>
        </p:nvSpPr>
        <p:spPr>
          <a:xfrm rot="10800000">
            <a:off x="9817138" y="5017308"/>
            <a:ext cx="485904" cy="360974"/>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7" dirty="0">
              <a:solidFill>
                <a:schemeClr val="accent2"/>
              </a:solidFill>
            </a:endParaRPr>
          </a:p>
        </p:txBody>
      </p:sp>
      <p:sp>
        <p:nvSpPr>
          <p:cNvPr id="21" name="Right Arrow 20">
            <a:extLst>
              <a:ext uri="{FF2B5EF4-FFF2-40B4-BE49-F238E27FC236}">
                <a16:creationId xmlns:a16="http://schemas.microsoft.com/office/drawing/2014/main" id="{5FEEF2A2-E7C3-F043-9CF1-9C735B74075A}"/>
              </a:ext>
            </a:extLst>
          </p:cNvPr>
          <p:cNvSpPr>
            <a:spLocks/>
          </p:cNvSpPr>
          <p:nvPr/>
        </p:nvSpPr>
        <p:spPr>
          <a:xfrm rot="10800000">
            <a:off x="7572716" y="5017309"/>
            <a:ext cx="485904" cy="360974"/>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7" dirty="0">
              <a:solidFill>
                <a:schemeClr val="accent2"/>
              </a:solidFill>
            </a:endParaRPr>
          </a:p>
        </p:txBody>
      </p:sp>
      <p:sp>
        <p:nvSpPr>
          <p:cNvPr id="22" name="Right Arrow 21">
            <a:extLst>
              <a:ext uri="{FF2B5EF4-FFF2-40B4-BE49-F238E27FC236}">
                <a16:creationId xmlns:a16="http://schemas.microsoft.com/office/drawing/2014/main" id="{08FA8577-8C90-B347-9A7D-86CBCCF71EA2}"/>
              </a:ext>
            </a:extLst>
          </p:cNvPr>
          <p:cNvSpPr>
            <a:spLocks/>
          </p:cNvSpPr>
          <p:nvPr/>
        </p:nvSpPr>
        <p:spPr>
          <a:xfrm rot="5400000">
            <a:off x="10879153" y="3761351"/>
            <a:ext cx="462692" cy="379084"/>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7" dirty="0">
              <a:solidFill>
                <a:schemeClr val="accent2"/>
              </a:solidFill>
            </a:endParaRPr>
          </a:p>
        </p:txBody>
      </p:sp>
      <p:sp>
        <p:nvSpPr>
          <p:cNvPr id="23" name="Left-Right Arrow 22">
            <a:extLst>
              <a:ext uri="{FF2B5EF4-FFF2-40B4-BE49-F238E27FC236}">
                <a16:creationId xmlns:a16="http://schemas.microsoft.com/office/drawing/2014/main" id="{F611A619-59F8-DD40-AE44-DD611AFE8178}"/>
              </a:ext>
            </a:extLst>
          </p:cNvPr>
          <p:cNvSpPr/>
          <p:nvPr/>
        </p:nvSpPr>
        <p:spPr>
          <a:xfrm>
            <a:off x="9705937" y="2550065"/>
            <a:ext cx="587966" cy="360974"/>
          </a:xfrm>
          <a:prstGeom prst="lef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643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Learning Objectives</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838200" y="2037896"/>
            <a:ext cx="10515600" cy="4351338"/>
          </a:xfrm>
        </p:spPr>
        <p:txBody>
          <a:bodyPr>
            <a:normAutofit/>
          </a:bodyPr>
          <a:lstStyle/>
          <a:p>
            <a:pPr fontAlgn="base">
              <a:buFont typeface="Wingdings" pitchFamily="2" charset="2"/>
              <a:buChar char="§"/>
            </a:pPr>
            <a:r>
              <a:rPr lang="en-US" sz="2900" dirty="0">
                <a:latin typeface="Avenir Book" panose="02000503020000020003" pitchFamily="2" charset="0"/>
              </a:rPr>
              <a:t>Identify the main aspects of Ramadan</a:t>
            </a:r>
          </a:p>
          <a:p>
            <a:pPr fontAlgn="base">
              <a:buFont typeface="Wingdings" pitchFamily="2" charset="2"/>
              <a:buChar char="§"/>
            </a:pPr>
            <a:r>
              <a:rPr lang="en-US" sz="2900" dirty="0">
                <a:latin typeface="Avenir Book" panose="02000503020000020003" pitchFamily="2" charset="0"/>
              </a:rPr>
              <a:t>Describe common misconceptions surrounding Ramadan</a:t>
            </a:r>
          </a:p>
          <a:p>
            <a:pPr fontAlgn="base">
              <a:buFont typeface="Wingdings" pitchFamily="2" charset="2"/>
              <a:buChar char="§"/>
            </a:pPr>
            <a:r>
              <a:rPr lang="en-US" sz="2900" dirty="0">
                <a:latin typeface="Avenir Book" panose="02000503020000020003" pitchFamily="2" charset="0"/>
              </a:rPr>
              <a:t>Understand the importance of Ramadan to those who observe and their families </a:t>
            </a:r>
          </a:p>
          <a:p>
            <a:pPr fontAlgn="base">
              <a:buFont typeface="Wingdings" pitchFamily="2" charset="2"/>
              <a:buChar char="§"/>
            </a:pPr>
            <a:r>
              <a:rPr lang="en-US" sz="2900" dirty="0">
                <a:latin typeface="Avenir Book" panose="02000503020000020003" pitchFamily="2" charset="0"/>
              </a:rPr>
              <a:t>Approach Ramadan from an Islamic perspective and apply it to practice </a:t>
            </a:r>
          </a:p>
          <a:p>
            <a:pPr fontAlgn="base">
              <a:buFont typeface="Wingdings" pitchFamily="2" charset="2"/>
              <a:buChar char="§"/>
            </a:pPr>
            <a:endParaRPr lang="en-US" sz="2900" dirty="0"/>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99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CCF7D-EE3D-B54A-B250-832E17DCA8A8}"/>
              </a:ext>
            </a:extLst>
          </p:cNvPr>
          <p:cNvSpPr/>
          <p:nvPr/>
        </p:nvSpPr>
        <p:spPr>
          <a:xfrm>
            <a:off x="-1" y="0"/>
            <a:ext cx="2955851" cy="6858000"/>
          </a:xfrm>
          <a:prstGeom prst="rect">
            <a:avLst/>
          </a:prstGeom>
          <a:solidFill>
            <a:srgbClr val="7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8FBA6931-E828-4247-AE0F-387776138EB7}"/>
              </a:ext>
            </a:extLst>
          </p:cNvPr>
          <p:cNvSpPr/>
          <p:nvPr/>
        </p:nvSpPr>
        <p:spPr>
          <a:xfrm>
            <a:off x="-32951" y="0"/>
            <a:ext cx="2955851"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F0B4EAD3-E0E0-8549-8251-9970FA0BFD8A}"/>
              </a:ext>
            </a:extLst>
          </p:cNvPr>
          <p:cNvSpPr/>
          <p:nvPr/>
        </p:nvSpPr>
        <p:spPr>
          <a:xfrm rot="10800000" flipH="1">
            <a:off x="-32951" y="0"/>
            <a:ext cx="2988801" cy="4635794"/>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7AB3FA-8445-954D-BEC8-33B5B3C86282}"/>
              </a:ext>
            </a:extLst>
          </p:cNvPr>
          <p:cNvSpPr/>
          <p:nvPr/>
        </p:nvSpPr>
        <p:spPr>
          <a:xfrm>
            <a:off x="4429184" y="2921168"/>
            <a:ext cx="6735001" cy="1015663"/>
          </a:xfrm>
          <a:prstGeom prst="rect">
            <a:avLst/>
          </a:prstGeom>
        </p:spPr>
        <p:txBody>
          <a:bodyPr wrap="square">
            <a:spAutoFit/>
          </a:bodyPr>
          <a:lstStyle/>
          <a:p>
            <a:r>
              <a:rPr lang="en-US" sz="6000" b="1" dirty="0">
                <a:solidFill>
                  <a:srgbClr val="730000"/>
                </a:solidFill>
                <a:latin typeface="Avenir" panose="02000503020000020003" pitchFamily="2" charset="0"/>
              </a:rPr>
              <a:t>What is Ramadan?</a:t>
            </a:r>
            <a:endParaRPr lang="en-US" sz="6000" dirty="0">
              <a:solidFill>
                <a:srgbClr val="730000"/>
              </a:solidFill>
            </a:endParaRPr>
          </a:p>
        </p:txBody>
      </p:sp>
      <p:sp>
        <p:nvSpPr>
          <p:cNvPr id="13" name="TextBox 12">
            <a:extLst>
              <a:ext uri="{FF2B5EF4-FFF2-40B4-BE49-F238E27FC236}">
                <a16:creationId xmlns:a16="http://schemas.microsoft.com/office/drawing/2014/main" id="{C29E357F-279C-5A4C-B900-D3916C55F39F}"/>
              </a:ext>
            </a:extLst>
          </p:cNvPr>
          <p:cNvSpPr txBox="1"/>
          <p:nvPr/>
        </p:nvSpPr>
        <p:spPr>
          <a:xfrm>
            <a:off x="148856" y="5911702"/>
            <a:ext cx="552893" cy="707886"/>
          </a:xfrm>
          <a:prstGeom prst="rect">
            <a:avLst/>
          </a:prstGeom>
          <a:noFill/>
        </p:spPr>
        <p:txBody>
          <a:bodyPr wrap="square" rtlCol="0">
            <a:spAutoFit/>
          </a:bodyPr>
          <a:lstStyle/>
          <a:p>
            <a:r>
              <a:rPr lang="en-US" sz="4000" dirty="0">
                <a:latin typeface="Avenir Book" panose="02000503020000020003" pitchFamily="2" charset="0"/>
              </a:rPr>
              <a:t>1</a:t>
            </a:r>
          </a:p>
        </p:txBody>
      </p:sp>
    </p:spTree>
    <p:extLst>
      <p:ext uri="{BB962C8B-B14F-4D97-AF65-F5344CB8AC3E}">
        <p14:creationId xmlns:p14="http://schemas.microsoft.com/office/powerpoint/2010/main" val="113666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Background: What is Ramadan?</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838200" y="2037896"/>
            <a:ext cx="10515600" cy="3463494"/>
          </a:xfrm>
        </p:spPr>
        <p:txBody>
          <a:bodyPr>
            <a:normAutofit fontScale="92500" lnSpcReduction="10000"/>
          </a:bodyPr>
          <a:lstStyle/>
          <a:p>
            <a:r>
              <a:rPr lang="en-US" sz="2650" dirty="0">
                <a:latin typeface="Avenir Book" panose="02000503020000020003" pitchFamily="2" charset="0"/>
              </a:rPr>
              <a:t>9</a:t>
            </a:r>
            <a:r>
              <a:rPr lang="en-US" sz="2650" baseline="30000" dirty="0">
                <a:latin typeface="Avenir Book" panose="02000503020000020003" pitchFamily="2" charset="0"/>
              </a:rPr>
              <a:t>th</a:t>
            </a:r>
            <a:r>
              <a:rPr lang="en-US" sz="2650" dirty="0">
                <a:latin typeface="Avenir Book" panose="02000503020000020003" pitchFamily="2" charset="0"/>
              </a:rPr>
              <a:t> month of the lunar calendar, exact start date varies each year depending on sighting of the new crescent moon </a:t>
            </a:r>
          </a:p>
          <a:p>
            <a:r>
              <a:rPr lang="en-US" sz="2650" dirty="0">
                <a:latin typeface="Avenir Book" panose="02000503020000020003" pitchFamily="2" charset="0"/>
              </a:rPr>
              <a:t>During the day, Muslims who can fast abstain from food and drink</a:t>
            </a:r>
          </a:p>
          <a:p>
            <a:r>
              <a:rPr lang="en-US" sz="2650" dirty="0">
                <a:latin typeface="Avenir Book" panose="02000503020000020003" pitchFamily="2" charset="0"/>
              </a:rPr>
              <a:t>Time of family reunion and connectedness</a:t>
            </a:r>
          </a:p>
          <a:p>
            <a:r>
              <a:rPr lang="en-US" sz="2650" dirty="0">
                <a:latin typeface="Avenir Book" panose="02000503020000020003" pitchFamily="2" charset="0"/>
              </a:rPr>
              <a:t>Families engage in night prayers in the mosque</a:t>
            </a:r>
          </a:p>
          <a:p>
            <a:r>
              <a:rPr lang="en-US" sz="2650" dirty="0">
                <a:latin typeface="Avenir Book" panose="02000503020000020003" pitchFamily="2" charset="0"/>
              </a:rPr>
              <a:t>Giving to charity is encouraged during this time</a:t>
            </a:r>
          </a:p>
          <a:p>
            <a:r>
              <a:rPr lang="en-US" sz="2650" dirty="0">
                <a:latin typeface="Avenir Book" panose="02000503020000020003" pitchFamily="2" charset="0"/>
              </a:rPr>
              <a:t>Different cultures have different traditions, but generosity and worship is centered on throughout the holy month </a:t>
            </a:r>
            <a:br>
              <a:rPr lang="en-US" sz="2300" dirty="0"/>
            </a:br>
            <a:endParaRPr lang="en-US" sz="2300" dirty="0"/>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EB7E136-A2F0-D647-8491-5F9D148FF450}"/>
              </a:ext>
            </a:extLst>
          </p:cNvPr>
          <p:cNvSpPr/>
          <p:nvPr/>
        </p:nvSpPr>
        <p:spPr>
          <a:xfrm>
            <a:off x="0" y="6114766"/>
            <a:ext cx="12192000" cy="1015663"/>
          </a:xfrm>
          <a:prstGeom prst="rect">
            <a:avLst/>
          </a:prstGeom>
        </p:spPr>
        <p:txBody>
          <a:bodyPr wrap="square">
            <a:spAutoFit/>
          </a:bodyPr>
          <a:lstStyle/>
          <a:p>
            <a:r>
              <a:rPr lang="en-US" sz="1500" u="sng" dirty="0">
                <a:solidFill>
                  <a:srgbClr val="730000"/>
                </a:solidFill>
                <a:latin typeface="Arial" panose="020B0604020202020204" pitchFamily="34" charset="0"/>
                <a:hlinkClick r:id="rId2">
                  <a:extLst>
                    <a:ext uri="{A12FA001-AC4F-418D-AE19-62706E023703}">
                      <ahyp:hlinkClr xmlns:ahyp="http://schemas.microsoft.com/office/drawing/2018/hyperlinkcolor" val="tx"/>
                    </a:ext>
                  </a:extLst>
                </a:hlinkClick>
              </a:rPr>
              <a:t>https://www.aljazeera.com/indepth/features/ramadan-2019-important-muslims-190505145156499.html#:~:text=Healthy%20adult%20Muslims%20fast%20in,encouraged%20during%20the%20holy%20month.</a:t>
            </a:r>
            <a:endParaRPr lang="en-US" sz="1500" dirty="0">
              <a:solidFill>
                <a:srgbClr val="730000"/>
              </a:solidFill>
            </a:endParaRPr>
          </a:p>
          <a:p>
            <a:br>
              <a:rPr lang="en-US" sz="1500" dirty="0">
                <a:solidFill>
                  <a:srgbClr val="730000"/>
                </a:solidFill>
              </a:rPr>
            </a:br>
            <a:endParaRPr lang="en-US" sz="1500" dirty="0">
              <a:solidFill>
                <a:srgbClr val="730000"/>
              </a:solidFill>
            </a:endParaRPr>
          </a:p>
        </p:txBody>
      </p:sp>
    </p:spTree>
    <p:extLst>
      <p:ext uri="{BB962C8B-B14F-4D97-AF65-F5344CB8AC3E}">
        <p14:creationId xmlns:p14="http://schemas.microsoft.com/office/powerpoint/2010/main" val="403242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35DA-1300-BB4A-BE5D-518341651C42}"/>
              </a:ext>
            </a:extLst>
          </p:cNvPr>
          <p:cNvSpPr>
            <a:spLocks noGrp="1"/>
          </p:cNvSpPr>
          <p:nvPr>
            <p:ph type="title"/>
          </p:nvPr>
        </p:nvSpPr>
        <p:spPr>
          <a:xfrm>
            <a:off x="838200" y="1123494"/>
            <a:ext cx="10515600" cy="681038"/>
          </a:xfrm>
        </p:spPr>
        <p:txBody>
          <a:bodyPr>
            <a:normAutofit/>
          </a:bodyPr>
          <a:lstStyle/>
          <a:p>
            <a:r>
              <a:rPr lang="en-US" sz="4000" dirty="0">
                <a:solidFill>
                  <a:srgbClr val="730000"/>
                </a:solidFill>
                <a:latin typeface="Avenir Book" panose="02000503020000020003" pitchFamily="2" charset="0"/>
              </a:rPr>
              <a:t>Background: Ramadan and Islam </a:t>
            </a:r>
          </a:p>
        </p:txBody>
      </p:sp>
      <p:sp>
        <p:nvSpPr>
          <p:cNvPr id="3" name="Content Placeholder 2">
            <a:extLst>
              <a:ext uri="{FF2B5EF4-FFF2-40B4-BE49-F238E27FC236}">
                <a16:creationId xmlns:a16="http://schemas.microsoft.com/office/drawing/2014/main" id="{2DCE75BA-1B5D-1A48-9705-E4AD6B6AEA67}"/>
              </a:ext>
            </a:extLst>
          </p:cNvPr>
          <p:cNvSpPr>
            <a:spLocks noGrp="1"/>
          </p:cNvSpPr>
          <p:nvPr>
            <p:ph idx="1"/>
          </p:nvPr>
        </p:nvSpPr>
        <p:spPr>
          <a:xfrm>
            <a:off x="838200" y="1804978"/>
            <a:ext cx="11156092" cy="4351338"/>
          </a:xfrm>
        </p:spPr>
        <p:txBody>
          <a:bodyPr>
            <a:normAutofit/>
          </a:bodyPr>
          <a:lstStyle/>
          <a:p>
            <a:pPr fontAlgn="base"/>
            <a:r>
              <a:rPr lang="en-US" b="1" dirty="0">
                <a:latin typeface="Avenir Book" panose="02000503020000020003" pitchFamily="2" charset="0"/>
              </a:rPr>
              <a:t>5 pillars of Islam: </a:t>
            </a:r>
            <a:r>
              <a:rPr lang="en-US" dirty="0">
                <a:latin typeface="Avenir Book" panose="02000503020000020003" pitchFamily="2" charset="0"/>
              </a:rPr>
              <a:t>Core beliefs and duties for all Muslims </a:t>
            </a:r>
          </a:p>
          <a:p>
            <a:pPr lvl="1" fontAlgn="base"/>
            <a:r>
              <a:rPr lang="en-US" sz="2800" dirty="0">
                <a:latin typeface="Avenir Book" panose="02000503020000020003" pitchFamily="2" charset="0"/>
              </a:rPr>
              <a:t>Profession of faith, Prayer, Alms, </a:t>
            </a:r>
            <a:r>
              <a:rPr lang="en-US" sz="2800" b="1" i="1" dirty="0">
                <a:latin typeface="Avenir Book" panose="02000503020000020003" pitchFamily="2" charset="0"/>
              </a:rPr>
              <a:t>Fasting during Ramadan, </a:t>
            </a:r>
            <a:r>
              <a:rPr lang="en-US" sz="2800" dirty="0">
                <a:latin typeface="Avenir Book" panose="02000503020000020003" pitchFamily="2" charset="0"/>
              </a:rPr>
              <a:t>Pilgrimage </a:t>
            </a:r>
          </a:p>
          <a:p>
            <a:pPr fontAlgn="base"/>
            <a:r>
              <a:rPr lang="en-US" dirty="0">
                <a:latin typeface="Avenir Book" panose="02000503020000020003" pitchFamily="2" charset="0"/>
              </a:rPr>
              <a:t>By abstaining from certain distractions and negativities, Muslims seek richer perception of God (Allah)</a:t>
            </a:r>
          </a:p>
          <a:p>
            <a:pPr fontAlgn="base"/>
            <a:r>
              <a:rPr lang="en-US" dirty="0">
                <a:latin typeface="Avenir Book" panose="02000503020000020003" pitchFamily="2" charset="0"/>
              </a:rPr>
              <a:t>Renew awareness and gratitude for God’s grace upon them </a:t>
            </a:r>
          </a:p>
          <a:p>
            <a:pPr fontAlgn="base"/>
            <a:r>
              <a:rPr lang="en-US" dirty="0">
                <a:latin typeface="Avenir Book" panose="02000503020000020003" pitchFamily="2" charset="0"/>
              </a:rPr>
              <a:t>Form deeper understanding of the Qur’an (holy book) which was first revealed during this month </a:t>
            </a:r>
          </a:p>
          <a:p>
            <a:pPr fontAlgn="base"/>
            <a:r>
              <a:rPr lang="en-US" dirty="0">
                <a:latin typeface="Avenir Book" panose="02000503020000020003" pitchFamily="2" charset="0"/>
              </a:rPr>
              <a:t>It serves as a reminder of their religious duty to help those in need </a:t>
            </a:r>
          </a:p>
        </p:txBody>
      </p:sp>
      <p:sp>
        <p:nvSpPr>
          <p:cNvPr id="4" name="Rectangle 3">
            <a:extLst>
              <a:ext uri="{FF2B5EF4-FFF2-40B4-BE49-F238E27FC236}">
                <a16:creationId xmlns:a16="http://schemas.microsoft.com/office/drawing/2014/main" id="{D940070C-6136-234A-8B48-CE7717ABA12F}"/>
              </a:ext>
            </a:extLst>
          </p:cNvPr>
          <p:cNvSpPr/>
          <p:nvPr/>
        </p:nvSpPr>
        <p:spPr>
          <a:xfrm>
            <a:off x="0" y="0"/>
            <a:ext cx="12192000" cy="681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A66734-80BB-3D45-882B-BC62941AA7AA}"/>
              </a:ext>
            </a:extLst>
          </p:cNvPr>
          <p:cNvSpPr/>
          <p:nvPr/>
        </p:nvSpPr>
        <p:spPr>
          <a:xfrm>
            <a:off x="197708" y="6073170"/>
            <a:ext cx="11353800" cy="784830"/>
          </a:xfrm>
          <a:prstGeom prst="rect">
            <a:avLst/>
          </a:prstGeom>
        </p:spPr>
        <p:txBody>
          <a:bodyPr wrap="square">
            <a:spAutoFit/>
          </a:bodyPr>
          <a:lstStyle/>
          <a:p>
            <a:r>
              <a:rPr lang="en-US" sz="1500" u="sng" dirty="0">
                <a:solidFill>
                  <a:srgbClr val="730000"/>
                </a:solidFill>
                <a:latin typeface="Arial" panose="020B0604020202020204" pitchFamily="34" charset="0"/>
                <a:hlinkClick r:id="rId2">
                  <a:extLst>
                    <a:ext uri="{A12FA001-AC4F-418D-AE19-62706E023703}">
                      <ahyp:hlinkClr xmlns:ahyp="http://schemas.microsoft.com/office/drawing/2018/hyperlinkcolor" val="tx"/>
                    </a:ext>
                  </a:extLst>
                </a:hlinkClick>
              </a:rPr>
              <a:t>https://www.metmuseum.org/learn/educators/curriculum-resources/art-of-the-islamic-world/unit-one/the-five-pillars-of-islam</a:t>
            </a:r>
            <a:br>
              <a:rPr lang="en-US" sz="1500" dirty="0">
                <a:solidFill>
                  <a:srgbClr val="730000"/>
                </a:solidFill>
              </a:rPr>
            </a:br>
            <a:r>
              <a:rPr lang="en-US" sz="1500" u="sng" dirty="0">
                <a:solidFill>
                  <a:srgbClr val="730000"/>
                </a:solidFill>
                <a:latin typeface="Arial" panose="020B0604020202020204" pitchFamily="34" charset="0"/>
                <a:hlinkClick r:id="rId3">
                  <a:extLst>
                    <a:ext uri="{A12FA001-AC4F-418D-AE19-62706E023703}">
                      <ahyp:hlinkClr xmlns:ahyp="http://schemas.microsoft.com/office/drawing/2018/hyperlinkcolor" val="tx"/>
                    </a:ext>
                  </a:extLst>
                </a:hlinkClick>
              </a:rPr>
              <a:t>https://www.saudiembassy.net/five-pillars-islam</a:t>
            </a:r>
            <a:br>
              <a:rPr lang="en-US" sz="1500" dirty="0">
                <a:solidFill>
                  <a:srgbClr val="730000"/>
                </a:solidFill>
              </a:rPr>
            </a:br>
            <a:endParaRPr lang="en-US" sz="1500" dirty="0">
              <a:solidFill>
                <a:srgbClr val="730000"/>
              </a:solidFill>
            </a:endParaRPr>
          </a:p>
        </p:txBody>
      </p:sp>
    </p:spTree>
    <p:extLst>
      <p:ext uri="{BB962C8B-B14F-4D97-AF65-F5344CB8AC3E}">
        <p14:creationId xmlns:p14="http://schemas.microsoft.com/office/powerpoint/2010/main" val="3873541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2317</TotalTime>
  <Words>2042</Words>
  <Application>Microsoft Macintosh PowerPoint</Application>
  <PresentationFormat>Widescreen</PresentationFormat>
  <Paragraphs>227</Paragraphs>
  <Slides>37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Avenir</vt:lpstr>
      <vt:lpstr>Avenir Book</vt:lpstr>
      <vt:lpstr>Calibri</vt:lpstr>
      <vt:lpstr>Calibri Light</vt:lpstr>
      <vt:lpstr>IBM Plex Serif</vt:lpstr>
      <vt:lpstr>Wingdings</vt:lpstr>
      <vt:lpstr>Office Theme</vt:lpstr>
      <vt:lpstr>Ramadan Revealed:  A Community-Based Perspective on Ramadan </vt:lpstr>
      <vt:lpstr>Contributors</vt:lpstr>
      <vt:lpstr>Disclosure Statement</vt:lpstr>
      <vt:lpstr>Thank You to Our Partners</vt:lpstr>
      <vt:lpstr>Methods</vt:lpstr>
      <vt:lpstr>Learning Objectives</vt:lpstr>
      <vt:lpstr>PowerPoint Presentation</vt:lpstr>
      <vt:lpstr>Background: What is Ramadan?</vt:lpstr>
      <vt:lpstr>Background: Ramadan and Islam </vt:lpstr>
      <vt:lpstr>Regional Distribution of Muslims</vt:lpstr>
      <vt:lpstr>Important Terms</vt:lpstr>
      <vt:lpstr>Monthly Overview of Ramadan</vt:lpstr>
      <vt:lpstr>A Day in Ramadan </vt:lpstr>
      <vt:lpstr>PowerPoint Presentation</vt:lpstr>
      <vt:lpstr>PowerPoint Presentation</vt:lpstr>
      <vt:lpstr>PowerPoint Presentation</vt:lpstr>
      <vt:lpstr>PowerPoint Presentation</vt:lpstr>
      <vt:lpstr>PowerPoint Presentation</vt:lpstr>
      <vt:lpstr>Common Misconceptions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Ramadan’s Impact on Mental Health</vt:lpstr>
      <vt:lpstr>PowerPoint Presentation</vt:lpstr>
      <vt:lpstr>PowerPoint Presentation</vt:lpstr>
      <vt:lpstr>PowerPoint Presentation</vt:lpstr>
      <vt:lpstr>PowerPoint Presentation</vt:lpstr>
      <vt:lpstr>PowerPoint Presentation</vt:lpstr>
      <vt:lpstr>PowerPoint Presentation</vt:lpstr>
      <vt:lpstr>Fasting and Health: An Islamic Perspective</vt:lpstr>
      <vt:lpstr>A Healthcare Team Member’s Role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Ramadan Revealed: A Community-Based Perspective on Ramadan </dc:title>
  <dc:creator>Nandini Avula</dc:creator>
  <cp:lastModifiedBy>Nandini Avula</cp:lastModifiedBy>
  <cp:revision>63</cp:revision>
  <dcterms:created xsi:type="dcterms:W3CDTF">2020-06-12T18:31:35Z</dcterms:created>
  <dcterms:modified xsi:type="dcterms:W3CDTF">2020-11-21T21:49:56Z</dcterms:modified>
</cp:coreProperties>
</file>